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1"/>
  </p:sldMasterIdLst>
  <p:notesMasterIdLst>
    <p:notesMasterId r:id="rId71"/>
  </p:notesMasterIdLst>
  <p:handoutMasterIdLst>
    <p:handoutMasterId r:id="rId72"/>
  </p:handoutMasterIdLst>
  <p:sldIdLst>
    <p:sldId id="765" r:id="rId2"/>
    <p:sldId id="873" r:id="rId3"/>
    <p:sldId id="856" r:id="rId4"/>
    <p:sldId id="861" r:id="rId5"/>
    <p:sldId id="806" r:id="rId6"/>
    <p:sldId id="798" r:id="rId7"/>
    <p:sldId id="862" r:id="rId8"/>
    <p:sldId id="799" r:id="rId9"/>
    <p:sldId id="800" r:id="rId10"/>
    <p:sldId id="807" r:id="rId11"/>
    <p:sldId id="802" r:id="rId12"/>
    <p:sldId id="801" r:id="rId13"/>
    <p:sldId id="803" r:id="rId14"/>
    <p:sldId id="851" r:id="rId15"/>
    <p:sldId id="838" r:id="rId16"/>
    <p:sldId id="821" r:id="rId17"/>
    <p:sldId id="857" r:id="rId18"/>
    <p:sldId id="829" r:id="rId19"/>
    <p:sldId id="824" r:id="rId20"/>
    <p:sldId id="822" r:id="rId21"/>
    <p:sldId id="827" r:id="rId22"/>
    <p:sldId id="823" r:id="rId23"/>
    <p:sldId id="832" r:id="rId24"/>
    <p:sldId id="859" r:id="rId25"/>
    <p:sldId id="758" r:id="rId26"/>
    <p:sldId id="772" r:id="rId27"/>
    <p:sldId id="766" r:id="rId28"/>
    <p:sldId id="768" r:id="rId29"/>
    <p:sldId id="769" r:id="rId30"/>
    <p:sldId id="810" r:id="rId31"/>
    <p:sldId id="855" r:id="rId32"/>
    <p:sldId id="775" r:id="rId33"/>
    <p:sldId id="858" r:id="rId34"/>
    <p:sldId id="820" r:id="rId35"/>
    <p:sldId id="778" r:id="rId36"/>
    <p:sldId id="826" r:id="rId37"/>
    <p:sldId id="811" r:id="rId38"/>
    <p:sldId id="812" r:id="rId39"/>
    <p:sldId id="874" r:id="rId40"/>
    <p:sldId id="852" r:id="rId41"/>
    <p:sldId id="835" r:id="rId42"/>
    <p:sldId id="836" r:id="rId43"/>
    <p:sldId id="845" r:id="rId44"/>
    <p:sldId id="846" r:id="rId45"/>
    <p:sldId id="843" r:id="rId46"/>
    <p:sldId id="844" r:id="rId47"/>
    <p:sldId id="833" r:id="rId48"/>
    <p:sldId id="834" r:id="rId49"/>
    <p:sldId id="850" r:id="rId50"/>
    <p:sldId id="849" r:id="rId51"/>
    <p:sldId id="847" r:id="rId52"/>
    <p:sldId id="848" r:id="rId53"/>
    <p:sldId id="854" r:id="rId54"/>
    <p:sldId id="839" r:id="rId55"/>
    <p:sldId id="840" r:id="rId56"/>
    <p:sldId id="842" r:id="rId57"/>
    <p:sldId id="837" r:id="rId58"/>
    <p:sldId id="841" r:id="rId59"/>
    <p:sldId id="875" r:id="rId60"/>
    <p:sldId id="860" r:id="rId61"/>
    <p:sldId id="831" r:id="rId62"/>
    <p:sldId id="865" r:id="rId63"/>
    <p:sldId id="866" r:id="rId64"/>
    <p:sldId id="868" r:id="rId65"/>
    <p:sldId id="869" r:id="rId66"/>
    <p:sldId id="867" r:id="rId67"/>
    <p:sldId id="870" r:id="rId68"/>
    <p:sldId id="871" r:id="rId69"/>
    <p:sldId id="872" r:id="rId70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312">
          <p15:clr>
            <a:srgbClr val="A4A3A4"/>
          </p15:clr>
        </p15:guide>
        <p15:guide id="2" orient="horz" pos="2064">
          <p15:clr>
            <a:srgbClr val="A4A3A4"/>
          </p15:clr>
        </p15:guide>
        <p15:guide id="3" pos="2880">
          <p15:clr>
            <a:srgbClr val="A4A3A4"/>
          </p15:clr>
        </p15:guide>
        <p15:guide id="4" pos="3504">
          <p15:clr>
            <a:srgbClr val="A4A3A4"/>
          </p15:clr>
        </p15:guide>
        <p15:guide id="5" pos="230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7003"/>
    <a:srgbClr val="FF6600"/>
    <a:srgbClr val="800080"/>
    <a:srgbClr val="FF9933"/>
    <a:srgbClr val="DDD6E5"/>
    <a:srgbClr val="CCCCFF"/>
    <a:srgbClr val="66FF33"/>
    <a:srgbClr val="808080"/>
    <a:srgbClr val="FF66CC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369" autoAdjust="0"/>
    <p:restoredTop sz="96433" autoAdjust="0"/>
  </p:normalViewPr>
  <p:slideViewPr>
    <p:cSldViewPr>
      <p:cViewPr varScale="1">
        <p:scale>
          <a:sx n="113" d="100"/>
          <a:sy n="113" d="100"/>
        </p:scale>
        <p:origin x="-1572" y="-96"/>
      </p:cViewPr>
      <p:guideLst>
        <p:guide orient="horz" pos="3312"/>
        <p:guide orient="horz" pos="2064"/>
        <p:guide pos="2880"/>
        <p:guide pos="3504"/>
        <p:guide pos="230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104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2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36967" cy="463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70" tIns="47786" rIns="95570" bIns="47786" numCol="1" anchor="t" anchorCtr="0" compatLnSpc="1">
            <a:prstTxWarp prst="textNoShape">
              <a:avLst/>
            </a:prstTxWarp>
          </a:bodyPr>
          <a:lstStyle>
            <a:lvl1pPr defTabSz="954299" eaLnBrk="1" hangingPunct="1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82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797" y="0"/>
            <a:ext cx="3036967" cy="463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70" tIns="47786" rIns="95570" bIns="47786" numCol="1" anchor="t" anchorCtr="0" compatLnSpc="1">
            <a:prstTxWarp prst="textNoShape">
              <a:avLst/>
            </a:prstTxWarp>
          </a:bodyPr>
          <a:lstStyle>
            <a:lvl1pPr algn="r" defTabSz="954299" eaLnBrk="1" hangingPunct="1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82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831135"/>
            <a:ext cx="3036967" cy="463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70" tIns="47786" rIns="95570" bIns="47786" numCol="1" anchor="b" anchorCtr="0" compatLnSpc="1">
            <a:prstTxWarp prst="textNoShape">
              <a:avLst/>
            </a:prstTxWarp>
          </a:bodyPr>
          <a:lstStyle>
            <a:lvl1pPr defTabSz="954299" eaLnBrk="1" hangingPunct="1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82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797" y="8831135"/>
            <a:ext cx="3036967" cy="463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70" tIns="47786" rIns="95570" bIns="47786" numCol="1" anchor="b" anchorCtr="0" compatLnSpc="1">
            <a:prstTxWarp prst="textNoShape">
              <a:avLst/>
            </a:prstTxWarp>
          </a:bodyPr>
          <a:lstStyle>
            <a:lvl1pPr algn="r" defTabSz="954299" eaLnBrk="1" hangingPunct="1">
              <a:defRPr sz="1300"/>
            </a:lvl1pPr>
          </a:lstStyle>
          <a:p>
            <a:pPr>
              <a:defRPr/>
            </a:pPr>
            <a:fld id="{677687EA-23E6-43FA-BC1A-1076BFC9A8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5362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36967" cy="463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70" tIns="47786" rIns="95570" bIns="47786" numCol="1" anchor="t" anchorCtr="0" compatLnSpc="1">
            <a:prstTxWarp prst="textNoShape">
              <a:avLst/>
            </a:prstTxWarp>
          </a:bodyPr>
          <a:lstStyle>
            <a:lvl1pPr defTabSz="954299" eaLnBrk="1" hangingPunct="1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797" y="0"/>
            <a:ext cx="3036967" cy="463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70" tIns="47786" rIns="95570" bIns="47786" numCol="1" anchor="t" anchorCtr="0" compatLnSpc="1">
            <a:prstTxWarp prst="textNoShape">
              <a:avLst/>
            </a:prstTxWarp>
          </a:bodyPr>
          <a:lstStyle>
            <a:lvl1pPr algn="r" defTabSz="954299" eaLnBrk="1" hangingPunct="1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4275" y="698500"/>
            <a:ext cx="4643438" cy="34845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716" y="4416311"/>
            <a:ext cx="5608975" cy="4182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70" tIns="47786" rIns="95570" bIns="4778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013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31135"/>
            <a:ext cx="3036967" cy="463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70" tIns="47786" rIns="95570" bIns="47786" numCol="1" anchor="b" anchorCtr="0" compatLnSpc="1">
            <a:prstTxWarp prst="textNoShape">
              <a:avLst/>
            </a:prstTxWarp>
          </a:bodyPr>
          <a:lstStyle>
            <a:lvl1pPr defTabSz="954299" eaLnBrk="1" hangingPunct="1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13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797" y="8831135"/>
            <a:ext cx="3036967" cy="463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70" tIns="47786" rIns="95570" bIns="47786" numCol="1" anchor="b" anchorCtr="0" compatLnSpc="1">
            <a:prstTxWarp prst="textNoShape">
              <a:avLst/>
            </a:prstTxWarp>
          </a:bodyPr>
          <a:lstStyle>
            <a:lvl1pPr algn="r" defTabSz="954299" eaLnBrk="1" hangingPunct="1">
              <a:defRPr sz="1300"/>
            </a:lvl1pPr>
          </a:lstStyle>
          <a:p>
            <a:pPr>
              <a:defRPr/>
            </a:pPr>
            <a:fld id="{C3FE7F49-7243-4836-9723-AE5B6AB2F0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2399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E7F49-7243-4836-9723-AE5B6AB2F07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4587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rPr>
              <a:t>4x mapping speed and quantified improvements for each </a:t>
            </a:r>
            <a:r>
              <a:rPr lang="en-US" sz="1200" b="0" i="0" u="sng" strike="noStrike" kern="1200" baseline="0" dirty="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rPr>
              <a:t>map type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rPr>
              <a:t> with a well designed set of icons, variables, macro shapes, equations and charts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E7F49-7243-4836-9723-AE5B6AB2F076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6375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E7F49-7243-4836-9723-AE5B6AB2F076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7791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E7F49-7243-4836-9723-AE5B6AB2F076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2365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>
              <a:latin typeface="Segoe U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C98A2-63D6-435F-B64E-DDADF3E6E2B7}" type="slidenum">
              <a:rPr lang="en-US" smtClean="0">
                <a:latin typeface="Segoe UI"/>
              </a:rPr>
              <a:pPr/>
              <a:t>61</a:t>
            </a:fld>
            <a:endParaRPr lang="en-US" dirty="0">
              <a:latin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14600187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E7F49-7243-4836-9723-AE5B6AB2F07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5522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954088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954088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954088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954088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85784098-E3EF-44BF-A2B9-18F32A7CFECA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0201205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E7F49-7243-4836-9723-AE5B6AB2F07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6194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Segoe UI"/>
              </a:rPr>
              <a:t>This shows a typical value stream map with lead time and capacity charts (cycle time/takt time chart). The visuals</a:t>
            </a:r>
            <a:r>
              <a:rPr lang="en-US" baseline="0" dirty="0" smtClean="0">
                <a:latin typeface="Segoe UI"/>
              </a:rPr>
              <a:t> for capacity, lead time and cost and the waste contributions within each </a:t>
            </a:r>
            <a:r>
              <a:rPr lang="en-US" baseline="0" smtClean="0">
                <a:latin typeface="Segoe UI"/>
              </a:rPr>
              <a:t>category, helps </a:t>
            </a:r>
            <a:r>
              <a:rPr lang="en-US" baseline="0" dirty="0" smtClean="0">
                <a:latin typeface="Segoe UI"/>
              </a:rPr>
              <a:t>the lean practitioner do “what-if” analysis and pick the RIGHT improvements to support the business need.</a:t>
            </a:r>
            <a:endParaRPr lang="en-US" dirty="0">
              <a:latin typeface="Segoe U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C98A2-63D6-435F-B64E-DDADF3E6E2B7}" type="slidenum">
              <a:rPr lang="en-US" smtClean="0">
                <a:latin typeface="Segoe UI"/>
              </a:rPr>
              <a:pPr/>
              <a:t>20</a:t>
            </a:fld>
            <a:endParaRPr lang="en-US" dirty="0">
              <a:latin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28254062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rgbClr val="800080"/>
                </a:solidFill>
              </a:rPr>
              <a:t>eVSM has over 14,000 users in 40+ countries. Here’s some benefits that lean practitioners using the software have cited..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E7F49-7243-4836-9723-AE5B6AB2F076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7797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E7F49-7243-4836-9723-AE5B6AB2F076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3007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E7F49-7243-4836-9723-AE5B6AB2F076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8954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15988" fontAlgn="auto"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200" dirty="0" smtClean="0">
                <a:ea typeface="Segoe UI" pitchFamily="34" charset="0"/>
                <a:cs typeface="Segoe UI" pitchFamily="34" charset="0"/>
              </a:rPr>
              <a:t>The wall map is the typical end result of a groups mapping activities.</a:t>
            </a:r>
          </a:p>
          <a:p>
            <a:pPr defTabSz="815988" fontAlgn="auto"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200" dirty="0" smtClean="0">
                <a:ea typeface="Segoe UI" pitchFamily="34" charset="0"/>
                <a:cs typeface="Segoe UI" pitchFamily="34" charset="0"/>
              </a:rPr>
              <a:t>eVSM makes it easy to capture the wall map, analyze it, and visualize the waste so that the right improvements can be made.</a:t>
            </a:r>
          </a:p>
          <a:p>
            <a:pPr defTabSz="815988" fontAlgn="auto"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200" dirty="0" smtClean="0">
                <a:ea typeface="Segoe UI" pitchFamily="34" charset="0"/>
                <a:cs typeface="Segoe UI" pitchFamily="34" charset="0"/>
              </a:rPr>
              <a:t>Maps can be shared, managed, and leveraged.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E7F49-7243-4836-9723-AE5B6AB2F076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335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7" Type="http://schemas.openxmlformats.org/officeDocument/2006/relationships/image" Target="../media/image5.emf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7" Type="http://schemas.openxmlformats.org/officeDocument/2006/relationships/image" Target="../media/image5.emf"/><Relationship Id="rId2" Type="http://schemas.openxmlformats.org/officeDocument/2006/relationships/tags" Target="../tags/tag4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6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tags" Target="../tags/tag8.xml"/><Relationship Id="rId7" Type="http://schemas.openxmlformats.org/officeDocument/2006/relationships/oleObject" Target="../embeddings/oleObject3.bin"/><Relationship Id="rId2" Type="http://schemas.openxmlformats.org/officeDocument/2006/relationships/tags" Target="../tags/tag7.xml"/><Relationship Id="rId1" Type="http://schemas.openxmlformats.org/officeDocument/2006/relationships/vmlDrawing" Target="../drawings/vmlDrawing3.v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0.xml"/><Relationship Id="rId4" Type="http://schemas.openxmlformats.org/officeDocument/2006/relationships/tags" Target="../tags/tag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267200" y="1752600"/>
            <a:ext cx="4114800" cy="1371600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3429000"/>
            <a:ext cx="7010400" cy="16002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200"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3838" y="304800"/>
            <a:ext cx="2001837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66738" y="304800"/>
            <a:ext cx="585470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66738" y="304800"/>
            <a:ext cx="8008937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192" y="1589"/>
          <a:ext cx="1190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9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0" name="Picture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2" y="1589"/>
                        <a:ext cx="1190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0" y="192024"/>
            <a:ext cx="9144000" cy="646042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  <p:custDataLst>
              <p:tags r:id="rId4"/>
            </p:custDataLst>
          </p:nvPr>
        </p:nvSpPr>
        <p:spPr>
          <a:xfrm>
            <a:off x="0" y="832105"/>
            <a:ext cx="9144000" cy="373063"/>
          </a:xfrm>
          <a:prstGeom prst="rect">
            <a:avLst/>
          </a:prstGeom>
        </p:spPr>
        <p:txBody>
          <a:bodyPr lIns="380851" tIns="53319" rIns="53319" bIns="53319">
            <a:noAutofit/>
          </a:bodyPr>
          <a:lstStyle>
            <a:lvl1pPr marL="0" indent="0">
              <a:buNone/>
              <a:defRPr sz="2100">
                <a:latin typeface="Segoe UI Light" pitchFamily="34" charset="0"/>
              </a:defRPr>
            </a:lvl1pPr>
            <a:lvl2pPr marL="211232" indent="0">
              <a:buNone/>
              <a:defRPr/>
            </a:lvl2pPr>
            <a:lvl3pPr marL="441308" indent="0">
              <a:buNone/>
              <a:defRPr/>
            </a:lvl3pPr>
            <a:lvl4pPr marL="652540" indent="0">
              <a:buNone/>
              <a:defRPr/>
            </a:lvl4pPr>
            <a:lvl5pPr marL="829063" indent="0">
              <a:buNone/>
              <a:defRPr/>
            </a:lvl5pPr>
          </a:lstStyle>
          <a:p>
            <a:pPr lvl="0"/>
            <a:r>
              <a:rPr lang="en-US" dirty="0" smtClean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7072845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192" y="1589"/>
          <a:ext cx="1190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6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2" y="1589"/>
                        <a:ext cx="1190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0" y="192024"/>
            <a:ext cx="9144000" cy="646042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  <p:custDataLst>
              <p:tags r:id="rId4"/>
            </p:custDataLst>
          </p:nvPr>
        </p:nvSpPr>
        <p:spPr>
          <a:xfrm>
            <a:off x="0" y="832105"/>
            <a:ext cx="9144000" cy="373063"/>
          </a:xfrm>
          <a:prstGeom prst="rect">
            <a:avLst/>
          </a:prstGeom>
        </p:spPr>
        <p:txBody>
          <a:bodyPr lIns="380851" tIns="53319" rIns="53319" bIns="53319">
            <a:noAutofit/>
          </a:bodyPr>
          <a:lstStyle>
            <a:lvl1pPr marL="0" indent="0">
              <a:buNone/>
              <a:defRPr sz="2100">
                <a:latin typeface="Segoe UI Light" pitchFamily="34" charset="0"/>
              </a:defRPr>
            </a:lvl1pPr>
            <a:lvl2pPr marL="211232" indent="0">
              <a:buNone/>
              <a:defRPr/>
            </a:lvl2pPr>
            <a:lvl3pPr marL="441308" indent="0">
              <a:buNone/>
              <a:defRPr/>
            </a:lvl3pPr>
            <a:lvl4pPr marL="652540" indent="0">
              <a:buNone/>
              <a:defRPr/>
            </a:lvl4pPr>
            <a:lvl5pPr marL="829063" indent="0">
              <a:buNone/>
              <a:defRPr/>
            </a:lvl5pPr>
          </a:lstStyle>
          <a:p>
            <a:pPr lvl="0"/>
            <a:r>
              <a:rPr lang="en-US" dirty="0" smtClean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73812831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192" y="1589"/>
          <a:ext cx="1190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0" name="think-cell Slide" r:id="rId7" imgW="360" imgH="360" progId="">
                  <p:embed/>
                </p:oleObj>
              </mc:Choice>
              <mc:Fallback>
                <p:oleObj name="think-cell Slide" r:id="rId7" imgW="360" imgH="360" progId="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2" y="1589"/>
                        <a:ext cx="1190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0" y="192024"/>
            <a:ext cx="9144000" cy="646042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  <p:custDataLst>
              <p:tags r:id="rId4"/>
            </p:custDataLst>
          </p:nvPr>
        </p:nvSpPr>
        <p:spPr>
          <a:xfrm>
            <a:off x="0" y="850392"/>
            <a:ext cx="9144000" cy="373063"/>
          </a:xfrm>
          <a:prstGeom prst="rect">
            <a:avLst/>
          </a:prstGeom>
        </p:spPr>
        <p:txBody>
          <a:bodyPr lIns="380851" tIns="53319" rIns="53319" bIns="53319">
            <a:noAutofit/>
          </a:bodyPr>
          <a:lstStyle>
            <a:lvl1pPr marL="0" indent="0">
              <a:buNone/>
              <a:defRPr sz="2100">
                <a:latin typeface="Segoe UI Light" pitchFamily="34" charset="0"/>
              </a:defRPr>
            </a:lvl1pPr>
            <a:lvl2pPr marL="211232" indent="0">
              <a:buNone/>
              <a:defRPr/>
            </a:lvl2pPr>
            <a:lvl3pPr marL="441308" indent="0">
              <a:buNone/>
              <a:defRPr/>
            </a:lvl3pPr>
            <a:lvl4pPr marL="652540" indent="0">
              <a:buNone/>
              <a:defRPr/>
            </a:lvl4pPr>
            <a:lvl5pPr marL="829063" indent="0">
              <a:buNone/>
              <a:defRPr/>
            </a:lvl5pPr>
          </a:lstStyle>
          <a:p>
            <a:pPr lvl="0"/>
            <a:r>
              <a:rPr lang="en-US" dirty="0" smtClean="0"/>
              <a:t>Click to add subtitle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/>
            <p:custDataLst>
              <p:tags r:id="rId5"/>
            </p:custDataLst>
          </p:nvPr>
        </p:nvSpPr>
        <p:spPr>
          <a:xfrm>
            <a:off x="303610" y="1330325"/>
            <a:ext cx="8524494" cy="4918075"/>
          </a:xfrm>
        </p:spPr>
        <p:txBody>
          <a:bodyPr/>
          <a:lstStyle>
            <a:lvl1pPr marL="0" indent="0">
              <a:buNone/>
              <a:defRPr/>
            </a:lvl1pPr>
            <a:lvl2pPr>
              <a:buClrTx/>
              <a:defRPr>
                <a:solidFill>
                  <a:schemeClr val="tx1"/>
                </a:solidFill>
              </a:defRPr>
            </a:lvl2pPr>
            <a:lvl3pPr>
              <a:buClrTx/>
              <a:defRPr>
                <a:solidFill>
                  <a:schemeClr val="tx1"/>
                </a:solidFill>
              </a:defRPr>
            </a:lvl3pPr>
            <a:lvl4pPr>
              <a:buClrTx/>
              <a:defRPr>
                <a:solidFill>
                  <a:schemeClr val="tx1"/>
                </a:solidFill>
              </a:defRPr>
            </a:lvl4pPr>
            <a:lvl5pPr>
              <a:buClrTx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5281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Tx/>
              <a:defRPr sz="2800">
                <a:solidFill>
                  <a:schemeClr val="tx1"/>
                </a:solidFill>
              </a:defRPr>
            </a:lvl1pPr>
            <a:lvl2pPr>
              <a:buClrTx/>
              <a:defRPr sz="2400">
                <a:solidFill>
                  <a:schemeClr val="tx1"/>
                </a:solidFill>
              </a:defRPr>
            </a:lvl2pPr>
            <a:lvl3pPr>
              <a:buClrTx/>
              <a:defRPr sz="2200">
                <a:solidFill>
                  <a:schemeClr val="tx1"/>
                </a:solidFill>
              </a:defRPr>
            </a:lvl3pPr>
            <a:lvl4pPr>
              <a:buClrTx/>
              <a:defRPr>
                <a:solidFill>
                  <a:schemeClr val="tx1"/>
                </a:solidFill>
              </a:defRPr>
            </a:lvl4pPr>
            <a:lvl5pPr>
              <a:buClrTx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6738" y="1371600"/>
            <a:ext cx="39243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371600"/>
            <a:ext cx="39243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304800"/>
            <a:ext cx="728027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6738" y="1371600"/>
            <a:ext cx="80010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296" name="Line 8"/>
          <p:cNvSpPr>
            <a:spLocks noChangeShapeType="1"/>
          </p:cNvSpPr>
          <p:nvPr userDrawn="1"/>
        </p:nvSpPr>
        <p:spPr bwMode="auto">
          <a:xfrm flipV="1">
            <a:off x="609600" y="6172200"/>
            <a:ext cx="7924800" cy="0"/>
          </a:xfrm>
          <a:prstGeom prst="line">
            <a:avLst/>
          </a:prstGeom>
          <a:noFill/>
          <a:ln w="3175">
            <a:solidFill>
              <a:srgbClr val="7030A0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endParaRPr lang="en-US"/>
          </a:p>
        </p:txBody>
      </p:sp>
      <p:sp>
        <p:nvSpPr>
          <p:cNvPr id="12309" name="Line 21"/>
          <p:cNvSpPr>
            <a:spLocks noChangeShapeType="1"/>
          </p:cNvSpPr>
          <p:nvPr userDrawn="1"/>
        </p:nvSpPr>
        <p:spPr bwMode="auto">
          <a:xfrm flipV="1">
            <a:off x="609600" y="1219200"/>
            <a:ext cx="7924800" cy="0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endParaRPr lang="en-US"/>
          </a:p>
        </p:txBody>
      </p:sp>
      <p:pic>
        <p:nvPicPr>
          <p:cNvPr id="1033" name="Picture 11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09600" y="485775"/>
            <a:ext cx="5810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 userDrawn="1"/>
        </p:nvSpPr>
        <p:spPr bwMode="auto">
          <a:xfrm>
            <a:off x="228600" y="6324600"/>
            <a:ext cx="1600200" cy="304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/>
          </a:p>
        </p:txBody>
      </p:sp>
      <p:sp>
        <p:nvSpPr>
          <p:cNvPr id="9" name="Date Placeholder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" name="Footer Placeholder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3239E36-2926-475A-8555-8078F8ABB672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12" name="Picture 9" descr="forUC02_96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97486"/>
            <a:ext cx="9067800" cy="1560514"/>
          </a:xfrm>
          <a:prstGeom prst="rect">
            <a:avLst/>
          </a:prstGeom>
          <a:solidFill>
            <a:srgbClr val="DDD6E5"/>
          </a:solidFill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9" cstate="print"/>
          <a:stretch>
            <a:fillRect/>
          </a:stretch>
        </p:blipFill>
        <p:spPr>
          <a:xfrm>
            <a:off x="-29155" y="5486400"/>
            <a:ext cx="9173155" cy="140652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0" cstate="print"/>
          <a:stretch>
            <a:fillRect/>
          </a:stretch>
        </p:blipFill>
        <p:spPr>
          <a:xfrm>
            <a:off x="7696200" y="6245225"/>
            <a:ext cx="1311863" cy="44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90" r:id="rId1"/>
    <p:sldLayoutId id="2147484291" r:id="rId2"/>
    <p:sldLayoutId id="2147484292" r:id="rId3"/>
    <p:sldLayoutId id="2147484293" r:id="rId4"/>
    <p:sldLayoutId id="2147484294" r:id="rId5"/>
    <p:sldLayoutId id="2147484295" r:id="rId6"/>
    <p:sldLayoutId id="2147484296" r:id="rId7"/>
    <p:sldLayoutId id="2147484297" r:id="rId8"/>
    <p:sldLayoutId id="2147484298" r:id="rId9"/>
    <p:sldLayoutId id="2147484299" r:id="rId10"/>
    <p:sldLayoutId id="2147484300" r:id="rId11"/>
    <p:sldLayoutId id="2147484301" r:id="rId12"/>
    <p:sldLayoutId id="2147484302" r:id="rId13"/>
    <p:sldLayoutId id="2147484303" r:id="rId14"/>
    <p:sldLayoutId id="2147484304" r:id="rId15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>
          <a:solidFill>
            <a:srgbClr val="80008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rgbClr val="800080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rgbClr val="800080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rgbClr val="800080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rgbClr val="800080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9pPr>
    </p:titleStyle>
    <p:bodyStyle>
      <a:lvl1pPr marL="469900" indent="-469900" algn="l" rtl="0" eaLnBrk="0" fontAlgn="base" hangingPunct="0">
        <a:spcBef>
          <a:spcPct val="20000"/>
        </a:spcBef>
        <a:spcAft>
          <a:spcPct val="0"/>
        </a:spcAft>
        <a:buClr>
          <a:srgbClr val="7030A0"/>
        </a:buClr>
        <a:buFont typeface="Arial" charset="0"/>
        <a:buChar char="•"/>
        <a:defRPr sz="3000">
          <a:solidFill>
            <a:srgbClr val="800080"/>
          </a:solidFill>
          <a:latin typeface="+mn-lt"/>
          <a:ea typeface="+mn-ea"/>
          <a:cs typeface="+mn-cs"/>
        </a:defRPr>
      </a:lvl1pPr>
      <a:lvl2pPr marL="908050" indent="-436563" algn="l" rtl="0" eaLnBrk="0" fontAlgn="base" hangingPunct="0">
        <a:spcBef>
          <a:spcPct val="20000"/>
        </a:spcBef>
        <a:spcAft>
          <a:spcPct val="0"/>
        </a:spcAft>
        <a:buClr>
          <a:srgbClr val="7030A0"/>
        </a:buClr>
        <a:buFont typeface="Arial" charset="0"/>
        <a:buChar char="•"/>
        <a:defRPr sz="2600">
          <a:solidFill>
            <a:srgbClr val="800080"/>
          </a:solidFill>
          <a:latin typeface="+mn-lt"/>
        </a:defRPr>
      </a:lvl2pPr>
      <a:lvl3pPr marL="1304925" indent="-395288" algn="l" rtl="0" eaLnBrk="0" fontAlgn="base" hangingPunct="0">
        <a:spcBef>
          <a:spcPct val="20000"/>
        </a:spcBef>
        <a:spcAft>
          <a:spcPct val="0"/>
        </a:spcAft>
        <a:buClr>
          <a:srgbClr val="7030A0"/>
        </a:buClr>
        <a:buFont typeface="Arial" charset="0"/>
        <a:buChar char="•"/>
        <a:defRPr sz="2300">
          <a:solidFill>
            <a:srgbClr val="800080"/>
          </a:solidFill>
          <a:latin typeface="+mn-lt"/>
        </a:defRPr>
      </a:lvl3pPr>
      <a:lvl4pPr marL="1693863" indent="-387350" algn="l" rtl="0" eaLnBrk="0" fontAlgn="base" hangingPunct="0">
        <a:spcBef>
          <a:spcPct val="20000"/>
        </a:spcBef>
        <a:spcAft>
          <a:spcPct val="0"/>
        </a:spcAft>
        <a:buClr>
          <a:srgbClr val="7030A0"/>
        </a:buClr>
        <a:buFont typeface="Arial" charset="0"/>
        <a:buChar char="•"/>
        <a:defRPr sz="2000">
          <a:solidFill>
            <a:srgbClr val="800080"/>
          </a:solidFill>
          <a:latin typeface="+mn-lt"/>
        </a:defRPr>
      </a:lvl4pPr>
      <a:lvl5pPr marL="2093913" indent="-398463" algn="l" rtl="0" eaLnBrk="0" fontAlgn="base" hangingPunct="0">
        <a:spcBef>
          <a:spcPct val="25000"/>
        </a:spcBef>
        <a:spcAft>
          <a:spcPct val="0"/>
        </a:spcAft>
        <a:buClr>
          <a:srgbClr val="7030A0"/>
        </a:buClr>
        <a:buFont typeface="Arial" charset="0"/>
        <a:buChar char="•"/>
        <a:defRPr sz="2000">
          <a:solidFill>
            <a:srgbClr val="800080"/>
          </a:solidFill>
          <a:latin typeface="+mn-lt"/>
        </a:defRPr>
      </a:lvl5pPr>
      <a:lvl6pPr marL="2551113" indent="-398463" algn="l" rtl="0" fontAlgn="base">
        <a:spcBef>
          <a:spcPct val="25000"/>
        </a:spcBef>
        <a:spcAft>
          <a:spcPct val="0"/>
        </a:spcAft>
        <a:buClr>
          <a:srgbClr val="FF0000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3008313" indent="-398463" algn="l" rtl="0" fontAlgn="base">
        <a:spcBef>
          <a:spcPct val="25000"/>
        </a:spcBef>
        <a:spcAft>
          <a:spcPct val="0"/>
        </a:spcAft>
        <a:buClr>
          <a:srgbClr val="FF0000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65513" indent="-398463" algn="l" rtl="0" fontAlgn="base">
        <a:spcBef>
          <a:spcPct val="25000"/>
        </a:spcBef>
        <a:spcAft>
          <a:spcPct val="0"/>
        </a:spcAft>
        <a:buClr>
          <a:srgbClr val="FF0000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922713" indent="-398463" algn="l" rtl="0" fontAlgn="base">
        <a:spcBef>
          <a:spcPct val="25000"/>
        </a:spcBef>
        <a:spcAft>
          <a:spcPct val="0"/>
        </a:spcAft>
        <a:buClr>
          <a:srgbClr val="FF0000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emf"/><Relationship Id="rId5" Type="http://schemas.openxmlformats.org/officeDocument/2006/relationships/hyperlink" Target="http://www.evsm.com/" TargetMode="External"/><Relationship Id="rId4" Type="http://schemas.openxmlformats.org/officeDocument/2006/relationships/hyperlink" Target="mailto:Dilesh.patel@evsm.com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image" Target="../media/image29.png"/><Relationship Id="rId7" Type="http://schemas.openxmlformats.org/officeDocument/2006/relationships/image" Target="../media/image33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3" Type="http://schemas.openxmlformats.org/officeDocument/2006/relationships/image" Target="../media/image36.emf"/><Relationship Id="rId7" Type="http://schemas.openxmlformats.org/officeDocument/2006/relationships/image" Target="../media/image40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4" Type="http://schemas.openxmlformats.org/officeDocument/2006/relationships/image" Target="../media/image37.emf"/><Relationship Id="rId9" Type="http://schemas.openxmlformats.org/officeDocument/2006/relationships/image" Target="../media/image4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tags" Target="../tags/tag12.xml"/><Relationship Id="rId7" Type="http://schemas.openxmlformats.org/officeDocument/2006/relationships/oleObject" Target="../embeddings/oleObject4.bin"/><Relationship Id="rId2" Type="http://schemas.openxmlformats.org/officeDocument/2006/relationships/tags" Target="../tags/tag11.xml"/><Relationship Id="rId1" Type="http://schemas.openxmlformats.org/officeDocument/2006/relationships/vmlDrawing" Target="../drawings/vmlDrawing4.vm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50.emf"/><Relationship Id="rId4" Type="http://schemas.openxmlformats.org/officeDocument/2006/relationships/tags" Target="../tags/tag13.xml"/><Relationship Id="rId9" Type="http://schemas.openxmlformats.org/officeDocument/2006/relationships/image" Target="../media/image49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7" Type="http://schemas.openxmlformats.org/officeDocument/2006/relationships/image" Target="../media/image56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emf"/><Relationship Id="rId5" Type="http://schemas.openxmlformats.org/officeDocument/2006/relationships/image" Target="../media/image54.emf"/><Relationship Id="rId4" Type="http://schemas.openxmlformats.org/officeDocument/2006/relationships/image" Target="../media/image53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emf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7" Type="http://schemas.openxmlformats.org/officeDocument/2006/relationships/image" Target="../media/image75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emf"/><Relationship Id="rId5" Type="http://schemas.openxmlformats.org/officeDocument/2006/relationships/image" Target="../media/image73.emf"/><Relationship Id="rId4" Type="http://schemas.openxmlformats.org/officeDocument/2006/relationships/image" Target="../media/image72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76.emf"/><Relationship Id="rId4" Type="http://schemas.openxmlformats.org/officeDocument/2006/relationships/oleObject" Target="file:///C:\Users\Dilesh\OR%20Simulation\ORSim_9.vsd\Drawing\~Example%20Map\W_Waiting.22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1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1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1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1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1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1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1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tags" Target="../tags/tag15.xml"/><Relationship Id="rId7" Type="http://schemas.openxmlformats.org/officeDocument/2006/relationships/oleObject" Target="../embeddings/oleObject5.bin"/><Relationship Id="rId2" Type="http://schemas.openxmlformats.org/officeDocument/2006/relationships/tags" Target="../tags/tag14.xml"/><Relationship Id="rId1" Type="http://schemas.openxmlformats.org/officeDocument/2006/relationships/vmlDrawing" Target="../drawings/vmlDrawing6.vml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14.xml"/><Relationship Id="rId4" Type="http://schemas.openxmlformats.org/officeDocument/2006/relationships/tags" Target="../tags/tag1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emf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13.emf"/><Relationship Id="rId7" Type="http://schemas.openxmlformats.org/officeDocument/2006/relationships/image" Target="../media/image17.emf"/><Relationship Id="rId12" Type="http://schemas.openxmlformats.org/officeDocument/2006/relationships/image" Target="../media/image2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11" Type="http://schemas.openxmlformats.org/officeDocument/2006/relationships/image" Target="../media/image21.emf"/><Relationship Id="rId5" Type="http://schemas.openxmlformats.org/officeDocument/2006/relationships/image" Target="../media/image15.emf"/><Relationship Id="rId10" Type="http://schemas.openxmlformats.org/officeDocument/2006/relationships/image" Target="../media/image20.emf"/><Relationship Id="rId4" Type="http://schemas.openxmlformats.org/officeDocument/2006/relationships/image" Target="../media/image14.emf"/><Relationship Id="rId9" Type="http://schemas.openxmlformats.org/officeDocument/2006/relationships/image" Target="../media/image19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9400" y="2288422"/>
            <a:ext cx="4514346" cy="3275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0" y="1447800"/>
            <a:ext cx="9134856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030A0"/>
              </a:buClr>
              <a:buFont typeface="Wingdings" pitchFamily="2" charset="2"/>
              <a:buNone/>
              <a:defRPr sz="3200">
                <a:solidFill>
                  <a:srgbClr val="800080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030A0"/>
              </a:buClr>
              <a:buFont typeface="Arial" charset="0"/>
              <a:buChar char="•"/>
              <a:defRPr sz="2600">
                <a:solidFill>
                  <a:srgbClr val="800080"/>
                </a:solidFill>
                <a:latin typeface="+mn-lt"/>
              </a:defRPr>
            </a:lvl2pPr>
            <a:lvl3pPr marL="1304925" indent="-3952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030A0"/>
              </a:buClr>
              <a:buFont typeface="Arial" charset="0"/>
              <a:buChar char="•"/>
              <a:defRPr sz="2300">
                <a:solidFill>
                  <a:srgbClr val="800080"/>
                </a:solidFill>
                <a:latin typeface="+mn-lt"/>
              </a:defRPr>
            </a:lvl3pPr>
            <a:lvl4pPr marL="1693863" indent="-387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030A0"/>
              </a:buClr>
              <a:buFont typeface="Arial" charset="0"/>
              <a:buChar char="•"/>
              <a:defRPr sz="2000">
                <a:solidFill>
                  <a:srgbClr val="800080"/>
                </a:solidFill>
                <a:latin typeface="+mn-lt"/>
              </a:defRPr>
            </a:lvl4pPr>
            <a:lvl5pPr marL="2093913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rgbClr val="7030A0"/>
              </a:buClr>
              <a:buFont typeface="Arial" charset="0"/>
              <a:buChar char="•"/>
              <a:defRPr sz="2000">
                <a:solidFill>
                  <a:srgbClr val="800080"/>
                </a:solidFill>
                <a:latin typeface="+mn-lt"/>
              </a:defRPr>
            </a:lvl5pPr>
            <a:lvl6pPr marL="2551113" indent="-398463" algn="l" rtl="0" fontAlgn="base">
              <a:spcBef>
                <a:spcPct val="25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3008313" indent="-398463" algn="l" rtl="0" fontAlgn="base">
              <a:spcBef>
                <a:spcPct val="25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65513" indent="-398463" algn="l" rtl="0" fontAlgn="base">
              <a:spcBef>
                <a:spcPct val="25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922713" indent="-398463" algn="l" rtl="0" fontAlgn="base">
              <a:spcBef>
                <a:spcPct val="25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US" sz="2800" b="1" kern="0" dirty="0" smtClean="0"/>
              <a:t>e</a:t>
            </a:r>
            <a:r>
              <a:rPr lang="en-US" sz="2800" kern="0" dirty="0" smtClean="0">
                <a:solidFill>
                  <a:schemeClr val="tx1"/>
                </a:solidFill>
              </a:rPr>
              <a:t>lectronic </a:t>
            </a:r>
            <a:r>
              <a:rPr lang="en-US" sz="2800" b="1" kern="0" dirty="0" smtClean="0"/>
              <a:t>V</a:t>
            </a:r>
            <a:r>
              <a:rPr lang="en-US" sz="2800" kern="0" dirty="0" smtClean="0">
                <a:solidFill>
                  <a:schemeClr val="tx1"/>
                </a:solidFill>
              </a:rPr>
              <a:t>alue </a:t>
            </a:r>
            <a:r>
              <a:rPr lang="en-US" sz="2800" b="1" kern="0" dirty="0" smtClean="0"/>
              <a:t>S</a:t>
            </a:r>
            <a:r>
              <a:rPr lang="en-US" sz="2800" kern="0" dirty="0" smtClean="0">
                <a:solidFill>
                  <a:schemeClr val="tx1"/>
                </a:solidFill>
              </a:rPr>
              <a:t>tream </a:t>
            </a:r>
            <a:r>
              <a:rPr lang="en-US" sz="2800" b="1" kern="0" dirty="0" smtClean="0"/>
              <a:t>M</a:t>
            </a:r>
            <a:r>
              <a:rPr lang="en-US" sz="2800" kern="0" dirty="0" smtClean="0">
                <a:solidFill>
                  <a:schemeClr val="tx1"/>
                </a:solidFill>
              </a:rPr>
              <a:t>apping</a:t>
            </a:r>
          </a:p>
          <a:p>
            <a:pPr eaLnBrk="1" hangingPunct="1"/>
            <a:endParaRPr lang="en-US" kern="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0" y="426399"/>
            <a:ext cx="914452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 smtClean="0">
                <a:solidFill>
                  <a:srgbClr val="800080"/>
                </a:solidFill>
              </a:rPr>
              <a:t>eVSM </a:t>
            </a:r>
            <a:endParaRPr lang="en-US" sz="9600" dirty="0">
              <a:solidFill>
                <a:srgbClr val="80008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19600" y="5410175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eaLnBrk="1" hangingPunct="1"/>
            <a:r>
              <a:rPr lang="en-US" dirty="0"/>
              <a:t>Dilesh Patel</a:t>
            </a:r>
          </a:p>
          <a:p>
            <a:pPr algn="r" eaLnBrk="1" hangingPunct="1"/>
            <a:r>
              <a:rPr lang="en-US" dirty="0"/>
              <a:t>eVSM</a:t>
            </a:r>
          </a:p>
          <a:p>
            <a:pPr algn="r" eaLnBrk="1" hangingPunct="1"/>
            <a:r>
              <a:rPr lang="en-US" dirty="0">
                <a:hlinkClick r:id="rId4"/>
              </a:rPr>
              <a:t>dilesh.patel@evsm.com</a:t>
            </a:r>
            <a:endParaRPr lang="en-US" dirty="0"/>
          </a:p>
          <a:p>
            <a:pPr algn="r" eaLnBrk="1" hangingPunct="1"/>
            <a:r>
              <a:rPr lang="en-US" dirty="0" smtClean="0">
                <a:hlinkClick r:id="rId5"/>
              </a:rPr>
              <a:t>www.evsm.com</a:t>
            </a:r>
            <a:endParaRPr lang="en-US" dirty="0" smtClean="0"/>
          </a:p>
          <a:p>
            <a:pPr algn="r" eaLnBrk="1" hangingPunct="1"/>
            <a:r>
              <a:rPr lang="en-US" dirty="0" smtClean="0"/>
              <a:t>+1 513.378.9701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400000">
            <a:off x="-2725738" y="2725738"/>
            <a:ext cx="6858002" cy="140652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23773" y="2640847"/>
            <a:ext cx="2314575" cy="254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0785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Lead Time, Capacity, Cost</a:t>
            </a: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371600"/>
            <a:ext cx="51816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5661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Continuous Improvement </a:t>
            </a:r>
          </a:p>
        </p:txBody>
      </p:sp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676400"/>
            <a:ext cx="2819400" cy="373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3001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Waste Removal</a:t>
            </a:r>
          </a:p>
        </p:txBody>
      </p:sp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81200"/>
            <a:ext cx="77216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8984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Map Focus</a:t>
            </a:r>
          </a:p>
        </p:txBody>
      </p:sp>
      <p:pic>
        <p:nvPicPr>
          <p:cNvPr id="2150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981200"/>
            <a:ext cx="4095750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0912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Lean / Value Stream Types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533400" y="1371600"/>
            <a:ext cx="8001000" cy="4648200"/>
          </a:xfrm>
        </p:spPr>
        <p:txBody>
          <a:bodyPr/>
          <a:lstStyle/>
          <a:p>
            <a:pPr lvl="1">
              <a:buFont typeface="Wingdings" panose="05000000000000000000" pitchFamily="2" charset="2"/>
              <a:buNone/>
            </a:pPr>
            <a:endParaRPr lang="en-US" smtClean="0"/>
          </a:p>
          <a:p>
            <a:pPr lvl="1">
              <a:buFont typeface="Wingdings" panose="05000000000000000000" pitchFamily="2" charset="2"/>
              <a:buNone/>
            </a:pPr>
            <a:endParaRPr lang="en-US" smtClean="0"/>
          </a:p>
          <a:p>
            <a:pPr lvl="1">
              <a:buFont typeface="Wingdings" panose="05000000000000000000" pitchFamily="2" charset="2"/>
              <a:buNone/>
            </a:pPr>
            <a:endParaRPr lang="en-US" smtClean="0"/>
          </a:p>
          <a:p>
            <a:pPr lvl="1">
              <a:buFont typeface="Wingdings" panose="05000000000000000000" pitchFamily="2" charset="2"/>
              <a:buNone/>
            </a:pPr>
            <a:endParaRPr lang="en-US" smtClean="0"/>
          </a:p>
          <a:p>
            <a:pPr>
              <a:buFont typeface="Wingdings" panose="05000000000000000000" pitchFamily="2" charset="2"/>
              <a:buNone/>
            </a:pPr>
            <a:endParaRPr lang="en-US" smtClean="0"/>
          </a:p>
        </p:txBody>
      </p:sp>
      <p:pic>
        <p:nvPicPr>
          <p:cNvPr id="26628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325" y="1447800"/>
            <a:ext cx="1260475" cy="162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47800"/>
            <a:ext cx="1262063" cy="162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447800"/>
            <a:ext cx="1262063" cy="162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5"/>
          <p:cNvSpPr txBox="1">
            <a:spLocks noChangeArrowheads="1"/>
          </p:cNvSpPr>
          <p:nvPr/>
        </p:nvSpPr>
        <p:spPr bwMode="auto">
          <a:xfrm>
            <a:off x="4800600" y="1295400"/>
            <a:ext cx="4038600" cy="165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69900" indent="-469900">
              <a:spcBef>
                <a:spcPct val="20000"/>
              </a:spcBef>
              <a:buClr>
                <a:srgbClr val="7030A0"/>
              </a:buClr>
              <a:defRPr/>
            </a:pPr>
            <a:r>
              <a:rPr lang="en-US" sz="2800" kern="0" dirty="0">
                <a:solidFill>
                  <a:srgbClr val="800080"/>
                </a:solidFill>
                <a:latin typeface="+mn-lt"/>
              </a:rPr>
              <a:t>Process Level</a:t>
            </a:r>
          </a:p>
          <a:p>
            <a:pPr marL="469900" indent="-469900">
              <a:spcBef>
                <a:spcPct val="20000"/>
              </a:spcBef>
              <a:buClr>
                <a:srgbClr val="7030A0"/>
              </a:buClr>
              <a:defRPr/>
            </a:pPr>
            <a:r>
              <a:rPr lang="en-US" sz="2800" kern="0" dirty="0">
                <a:solidFill>
                  <a:srgbClr val="800080"/>
                </a:solidFill>
                <a:latin typeface="+mn-lt"/>
              </a:rPr>
              <a:t>Plant Level</a:t>
            </a:r>
          </a:p>
          <a:p>
            <a:pPr marL="469900" indent="-469900" eaLnBrk="1" hangingPunct="1">
              <a:spcBef>
                <a:spcPct val="20000"/>
              </a:spcBef>
              <a:buClr>
                <a:srgbClr val="7030A0"/>
              </a:buClr>
              <a:buFont typeface="Arial" charset="0"/>
              <a:buChar char="•"/>
              <a:defRPr/>
            </a:pPr>
            <a:endParaRPr lang="en-US" sz="1600" kern="0" dirty="0">
              <a:solidFill>
                <a:srgbClr val="800080"/>
              </a:solidFill>
              <a:latin typeface="+mn-lt"/>
            </a:endParaRPr>
          </a:p>
          <a:p>
            <a:pPr marL="469900" indent="-469900" eaLnBrk="1" hangingPunct="1">
              <a:spcBef>
                <a:spcPct val="20000"/>
              </a:spcBef>
              <a:buClr>
                <a:srgbClr val="7030A0"/>
              </a:buClr>
              <a:buFont typeface="Arial" charset="0"/>
              <a:buChar char="•"/>
              <a:defRPr/>
            </a:pPr>
            <a:endParaRPr lang="en-US" sz="1600" kern="0" dirty="0">
              <a:solidFill>
                <a:srgbClr val="800080"/>
              </a:solidFill>
              <a:latin typeface="+mn-lt"/>
            </a:endParaRPr>
          </a:p>
          <a:p>
            <a:pPr marL="469900" indent="-469900" eaLnBrk="1" hangingPunct="1">
              <a:spcBef>
                <a:spcPct val="20000"/>
              </a:spcBef>
              <a:buClr>
                <a:srgbClr val="7030A0"/>
              </a:buClr>
              <a:buFont typeface="Arial" charset="0"/>
              <a:buChar char="•"/>
              <a:defRPr/>
            </a:pPr>
            <a:endParaRPr lang="en-US" sz="3600" kern="0" dirty="0">
              <a:solidFill>
                <a:srgbClr val="800080"/>
              </a:solidFill>
              <a:latin typeface="+mn-lt"/>
            </a:endParaRPr>
          </a:p>
        </p:txBody>
      </p:sp>
      <p:sp>
        <p:nvSpPr>
          <p:cNvPr id="13" name="Rectangle 5"/>
          <p:cNvSpPr txBox="1">
            <a:spLocks noChangeArrowheads="1"/>
          </p:cNvSpPr>
          <p:nvPr/>
        </p:nvSpPr>
        <p:spPr bwMode="auto">
          <a:xfrm>
            <a:off x="-914400" y="4495800"/>
            <a:ext cx="533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69900" indent="-469900" algn="r">
              <a:spcBef>
                <a:spcPct val="20000"/>
              </a:spcBef>
              <a:buClr>
                <a:srgbClr val="7030A0"/>
              </a:buClr>
              <a:defRPr/>
            </a:pPr>
            <a:r>
              <a:rPr lang="en-US" sz="2800" kern="0" dirty="0">
                <a:solidFill>
                  <a:srgbClr val="800080"/>
                </a:solidFill>
                <a:latin typeface="+mn-lt"/>
              </a:rPr>
              <a:t>Multiple</a:t>
            </a:r>
            <a:r>
              <a:rPr lang="en-US" sz="2800" b="1" kern="0" dirty="0">
                <a:solidFill>
                  <a:srgbClr val="800080"/>
                </a:solidFill>
                <a:latin typeface="+mn-lt"/>
              </a:rPr>
              <a:t> </a:t>
            </a:r>
            <a:r>
              <a:rPr lang="en-US" sz="2800" kern="0" dirty="0">
                <a:solidFill>
                  <a:srgbClr val="800080"/>
                </a:solidFill>
                <a:latin typeface="+mn-lt"/>
              </a:rPr>
              <a:t>Plants</a:t>
            </a:r>
          </a:p>
          <a:p>
            <a:pPr marL="469900" indent="-469900" algn="r">
              <a:spcBef>
                <a:spcPct val="20000"/>
              </a:spcBef>
              <a:buClr>
                <a:srgbClr val="7030A0"/>
              </a:buClr>
              <a:defRPr/>
            </a:pPr>
            <a:r>
              <a:rPr lang="en-US" sz="2800" kern="0" dirty="0">
                <a:solidFill>
                  <a:srgbClr val="800080"/>
                </a:solidFill>
                <a:latin typeface="+mn-lt"/>
              </a:rPr>
              <a:t>Across Companies</a:t>
            </a:r>
          </a:p>
          <a:p>
            <a:pPr marL="469900" indent="-469900" algn="r">
              <a:spcBef>
                <a:spcPct val="20000"/>
              </a:spcBef>
              <a:buClr>
                <a:srgbClr val="7030A0"/>
              </a:buClr>
              <a:buFont typeface="Arial" charset="0"/>
              <a:buChar char="•"/>
              <a:defRPr/>
            </a:pPr>
            <a:endParaRPr lang="en-US" sz="3600" b="1" kern="0" dirty="0">
              <a:solidFill>
                <a:srgbClr val="800080"/>
              </a:solidFill>
              <a:latin typeface="+mn-lt"/>
            </a:endParaRPr>
          </a:p>
          <a:p>
            <a:pPr marL="469900" indent="-469900" algn="r" eaLnBrk="1" hangingPunct="1">
              <a:spcBef>
                <a:spcPct val="20000"/>
              </a:spcBef>
              <a:buClr>
                <a:srgbClr val="7030A0"/>
              </a:buClr>
              <a:buFont typeface="Arial" charset="0"/>
              <a:buChar char="•"/>
              <a:defRPr/>
            </a:pPr>
            <a:endParaRPr lang="en-US" sz="1600" kern="0" dirty="0">
              <a:solidFill>
                <a:srgbClr val="800080"/>
              </a:solidFill>
              <a:latin typeface="+mn-lt"/>
            </a:endParaRPr>
          </a:p>
          <a:p>
            <a:pPr marL="469900" indent="-469900" algn="r" eaLnBrk="1" hangingPunct="1">
              <a:spcBef>
                <a:spcPct val="20000"/>
              </a:spcBef>
              <a:buClr>
                <a:srgbClr val="7030A0"/>
              </a:buClr>
              <a:buFont typeface="Arial" charset="0"/>
              <a:buChar char="•"/>
              <a:defRPr/>
            </a:pPr>
            <a:endParaRPr lang="en-US" sz="1600" kern="0" dirty="0">
              <a:solidFill>
                <a:srgbClr val="800080"/>
              </a:solidFill>
              <a:latin typeface="+mn-lt"/>
            </a:endParaRPr>
          </a:p>
          <a:p>
            <a:pPr marL="469900" indent="-469900" algn="r" eaLnBrk="1" hangingPunct="1">
              <a:spcBef>
                <a:spcPct val="20000"/>
              </a:spcBef>
              <a:buClr>
                <a:srgbClr val="7030A0"/>
              </a:buClr>
              <a:buFont typeface="Arial" charset="0"/>
              <a:buChar char="•"/>
              <a:defRPr/>
            </a:pPr>
            <a:endParaRPr lang="en-US" sz="1600" kern="0" dirty="0">
              <a:solidFill>
                <a:srgbClr val="800080"/>
              </a:solidFill>
              <a:latin typeface="+mn-lt"/>
            </a:endParaRPr>
          </a:p>
          <a:p>
            <a:pPr marL="469900" indent="-469900" algn="r" eaLnBrk="1" hangingPunct="1">
              <a:spcBef>
                <a:spcPct val="20000"/>
              </a:spcBef>
              <a:buClr>
                <a:srgbClr val="7030A0"/>
              </a:buClr>
              <a:buFont typeface="Arial" charset="0"/>
              <a:buChar char="•"/>
              <a:defRPr/>
            </a:pPr>
            <a:endParaRPr lang="en-US" sz="1600" kern="0" dirty="0">
              <a:solidFill>
                <a:srgbClr val="800080"/>
              </a:solidFill>
              <a:latin typeface="+mn-lt"/>
            </a:endParaRPr>
          </a:p>
          <a:p>
            <a:pPr marL="469900" indent="-469900" algn="r" eaLnBrk="1" hangingPunct="1">
              <a:spcBef>
                <a:spcPct val="20000"/>
              </a:spcBef>
              <a:buClr>
                <a:srgbClr val="7030A0"/>
              </a:buClr>
              <a:buFont typeface="Arial" charset="0"/>
              <a:buChar char="•"/>
              <a:defRPr/>
            </a:pPr>
            <a:endParaRPr lang="en-US" sz="1600" kern="0" dirty="0">
              <a:solidFill>
                <a:srgbClr val="800080"/>
              </a:solidFill>
              <a:latin typeface="+mn-lt"/>
            </a:endParaRPr>
          </a:p>
          <a:p>
            <a:pPr marL="469900" indent="-469900" algn="r" eaLnBrk="1" hangingPunct="1">
              <a:spcBef>
                <a:spcPct val="20000"/>
              </a:spcBef>
              <a:buClr>
                <a:srgbClr val="7030A0"/>
              </a:buClr>
              <a:defRPr/>
            </a:pPr>
            <a:endParaRPr lang="en-US" sz="3600" kern="0" dirty="0">
              <a:solidFill>
                <a:srgbClr val="800080"/>
              </a:solidFill>
              <a:latin typeface="+mn-lt"/>
            </a:endParaRPr>
          </a:p>
        </p:txBody>
      </p:sp>
      <p:sp>
        <p:nvSpPr>
          <p:cNvPr id="14" name="Rectangle 5"/>
          <p:cNvSpPr txBox="1">
            <a:spLocks noChangeArrowheads="1"/>
          </p:cNvSpPr>
          <p:nvPr/>
        </p:nvSpPr>
        <p:spPr bwMode="auto">
          <a:xfrm>
            <a:off x="7124700" y="2743200"/>
            <a:ext cx="20193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69900" indent="-469900">
              <a:spcBef>
                <a:spcPct val="20000"/>
              </a:spcBef>
              <a:buClr>
                <a:srgbClr val="7030A0"/>
              </a:buClr>
              <a:defRPr/>
            </a:pPr>
            <a:r>
              <a:rPr lang="en-US" sz="2800" kern="0" dirty="0">
                <a:solidFill>
                  <a:srgbClr val="800080"/>
                </a:solidFill>
                <a:latin typeface="+mn-lt"/>
              </a:rPr>
              <a:t>Office</a:t>
            </a:r>
          </a:p>
          <a:p>
            <a:pPr marL="469900" indent="-469900">
              <a:spcBef>
                <a:spcPct val="20000"/>
              </a:spcBef>
              <a:buClr>
                <a:srgbClr val="7030A0"/>
              </a:buClr>
              <a:defRPr/>
            </a:pPr>
            <a:r>
              <a:rPr lang="en-US" sz="2800" kern="0" dirty="0">
                <a:solidFill>
                  <a:srgbClr val="800080"/>
                </a:solidFill>
                <a:latin typeface="+mn-lt"/>
              </a:rPr>
              <a:t>Services</a:t>
            </a:r>
          </a:p>
        </p:txBody>
      </p:sp>
      <p:sp>
        <p:nvSpPr>
          <p:cNvPr id="15" name="Rectangle 5"/>
          <p:cNvSpPr txBox="1">
            <a:spLocks noChangeArrowheads="1"/>
          </p:cNvSpPr>
          <p:nvPr/>
        </p:nvSpPr>
        <p:spPr bwMode="auto">
          <a:xfrm>
            <a:off x="2476500" y="3505200"/>
            <a:ext cx="22479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69900" indent="-469900">
              <a:spcBef>
                <a:spcPct val="20000"/>
              </a:spcBef>
              <a:buClr>
                <a:srgbClr val="7030A0"/>
              </a:buClr>
              <a:defRPr/>
            </a:pPr>
            <a:r>
              <a:rPr lang="en-US" sz="2800" kern="0" dirty="0">
                <a:solidFill>
                  <a:srgbClr val="800080"/>
                </a:solidFill>
                <a:latin typeface="+mn-lt"/>
              </a:rPr>
              <a:t>Materials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00850" y="4267200"/>
            <a:ext cx="1390350" cy="1657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72450" y="4277231"/>
            <a:ext cx="1390350" cy="1657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772450" y="2619631"/>
            <a:ext cx="1390350" cy="1657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400850" y="2614616"/>
            <a:ext cx="1390350" cy="1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257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Value Stream Mapping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Lets us visualize the system level</a:t>
            </a:r>
          </a:p>
          <a:p>
            <a:r>
              <a:rPr lang="en-US" dirty="0" smtClean="0"/>
              <a:t>Allows us to see waste sources</a:t>
            </a:r>
          </a:p>
          <a:p>
            <a:r>
              <a:rPr lang="en-US" dirty="0" smtClean="0"/>
              <a:t>Shows linkage between information and material flow</a:t>
            </a:r>
          </a:p>
          <a:p>
            <a:r>
              <a:rPr lang="en-US" dirty="0" smtClean="0"/>
              <a:t>Helps select improvement projects</a:t>
            </a:r>
          </a:p>
          <a:p>
            <a:r>
              <a:rPr lang="en-US" dirty="0" smtClean="0"/>
              <a:t>Provides an implementation blueprint</a:t>
            </a:r>
          </a:p>
          <a:p>
            <a:r>
              <a:rPr lang="en-US" dirty="0" smtClean="0"/>
              <a:t>Helps communicate all of the above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444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1386867"/>
            <a:ext cx="7935102" cy="4590472"/>
          </a:xfrm>
          <a:prstGeom prst="rect">
            <a:avLst/>
          </a:prstGeom>
        </p:spPr>
      </p:pic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Improvement Cycle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0" y="1267474"/>
            <a:ext cx="1679654" cy="9891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96712" y="1289404"/>
            <a:ext cx="1447800" cy="10160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97682" y="2990289"/>
            <a:ext cx="1569089" cy="9630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443635" y="4773247"/>
            <a:ext cx="1548357" cy="10807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505200" y="4900529"/>
            <a:ext cx="1295400" cy="12448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52484" y="4405944"/>
            <a:ext cx="1426351" cy="10413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33533" y="2790014"/>
            <a:ext cx="1559998" cy="89208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673146" y="2293058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800080"/>
                </a:solidFill>
              </a:rPr>
              <a:t>Wall Sketch</a:t>
            </a:r>
            <a:endParaRPr lang="en-US" dirty="0">
              <a:solidFill>
                <a:srgbClr val="80008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82412" y="2267236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800080"/>
                </a:solidFill>
              </a:rPr>
              <a:t>Capture Map</a:t>
            </a:r>
            <a:endParaRPr lang="en-US" dirty="0">
              <a:solidFill>
                <a:srgbClr val="80008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05600" y="3944026"/>
            <a:ext cx="2517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800080"/>
                </a:solidFill>
              </a:rPr>
              <a:t>Analyze &amp; Visualize</a:t>
            </a:r>
            <a:endParaRPr lang="en-US" dirty="0">
              <a:solidFill>
                <a:srgbClr val="80008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13766" y="4697486"/>
            <a:ext cx="20016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800080"/>
                </a:solidFill>
              </a:rPr>
              <a:t>Brainstorm Improvements</a:t>
            </a:r>
            <a:endParaRPr lang="en-US" dirty="0">
              <a:solidFill>
                <a:srgbClr val="80008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56042" y="4280309"/>
            <a:ext cx="2517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800080"/>
                </a:solidFill>
              </a:rPr>
              <a:t>Prioritize Improvements</a:t>
            </a:r>
            <a:endParaRPr lang="en-US" dirty="0">
              <a:solidFill>
                <a:srgbClr val="80008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4813" y="5417736"/>
            <a:ext cx="2517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800080"/>
                </a:solidFill>
              </a:rPr>
              <a:t>Create Future State</a:t>
            </a:r>
            <a:endParaRPr lang="en-US" dirty="0">
              <a:solidFill>
                <a:srgbClr val="80008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33533" y="3633978"/>
            <a:ext cx="3091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800080"/>
                </a:solidFill>
              </a:rPr>
              <a:t>Implement Improvements</a:t>
            </a:r>
            <a:endParaRPr lang="en-US" dirty="0">
              <a:solidFill>
                <a:srgbClr val="8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948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316" y="2286000"/>
            <a:ext cx="914452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 smtClean="0">
                <a:solidFill>
                  <a:srgbClr val="800080"/>
                </a:solidFill>
              </a:rPr>
              <a:t>Why eVSM?</a:t>
            </a:r>
            <a:endParaRPr lang="en-US" sz="9600" dirty="0">
              <a:solidFill>
                <a:srgbClr val="80008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 rot="5400000">
            <a:off x="-2626521" y="2631280"/>
            <a:ext cx="6858000" cy="1595440"/>
            <a:chOff x="-29155" y="5297486"/>
            <a:chExt cx="9173155" cy="1595440"/>
          </a:xfrm>
        </p:grpSpPr>
        <p:sp>
          <p:nvSpPr>
            <p:cNvPr id="5" name="Line 8"/>
            <p:cNvSpPr>
              <a:spLocks noChangeShapeType="1"/>
            </p:cNvSpPr>
            <p:nvPr/>
          </p:nvSpPr>
          <p:spPr bwMode="auto">
            <a:xfrm flipV="1">
              <a:off x="609600" y="6172200"/>
              <a:ext cx="7924800" cy="0"/>
            </a:xfrm>
            <a:prstGeom prst="line">
              <a:avLst/>
            </a:prstGeom>
            <a:noFill/>
            <a:ln w="3175">
              <a:solidFill>
                <a:srgbClr val="7030A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228600" y="6324600"/>
              <a:ext cx="1600200" cy="3048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" name="Slide Number Placeholder 10"/>
            <p:cNvSpPr txBox="1">
              <a:spLocks noChangeArrowheads="1"/>
            </p:cNvSpPr>
            <p:nvPr/>
          </p:nvSpPr>
          <p:spPr bwMode="auto">
            <a:xfrm>
              <a:off x="6553200" y="6245225"/>
              <a:ext cx="2133600" cy="476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r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9pPr>
            </a:lstStyle>
            <a:p>
              <a:fld id="{03239E36-2926-475A-8555-8078F8ABB672}" type="slidenum">
                <a:rPr lang="en-US" smtClean="0"/>
                <a:pPr/>
                <a:t>17</a:t>
              </a:fld>
              <a:endParaRPr lang="en-US"/>
            </a:p>
          </p:txBody>
        </p:sp>
        <p:pic>
          <p:nvPicPr>
            <p:cNvPr id="10" name="Picture 9" descr="forUC02_9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97486"/>
              <a:ext cx="9067800" cy="1560514"/>
            </a:xfrm>
            <a:prstGeom prst="rect">
              <a:avLst/>
            </a:prstGeom>
            <a:solidFill>
              <a:srgbClr val="DDD6E5"/>
            </a:solidFill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-29155" y="5486400"/>
              <a:ext cx="9173155" cy="14065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6101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eVSM?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VSM is ALL we do</a:t>
            </a:r>
          </a:p>
          <a:p>
            <a:r>
              <a:rPr lang="en-US" dirty="0" smtClean="0"/>
              <a:t>Our solution</a:t>
            </a:r>
          </a:p>
          <a:p>
            <a:pPr lvl="1"/>
            <a:r>
              <a:rPr lang="en-US" dirty="0" smtClean="0"/>
              <a:t>Productive (for Improvement Professionals)</a:t>
            </a:r>
          </a:p>
          <a:p>
            <a:pPr lvl="1"/>
            <a:r>
              <a:rPr lang="en-US" dirty="0" smtClean="0"/>
              <a:t>Standardized for team deployment</a:t>
            </a:r>
          </a:p>
          <a:p>
            <a:pPr lvl="1"/>
            <a:r>
              <a:rPr lang="en-US" dirty="0" smtClean="0"/>
              <a:t>Specialized by Value Stream Type</a:t>
            </a:r>
          </a:p>
          <a:p>
            <a:r>
              <a:rPr lang="en-US" dirty="0" smtClean="0"/>
              <a:t>Lean Enterprise Institute</a:t>
            </a:r>
          </a:p>
          <a:p>
            <a:pPr lvl="1"/>
            <a:r>
              <a:rPr lang="en-US" dirty="0" smtClean="0"/>
              <a:t>Distribution Partner</a:t>
            </a:r>
          </a:p>
          <a:p>
            <a:pPr lvl="1"/>
            <a:r>
              <a:rPr lang="en-US" dirty="0" smtClean="0"/>
              <a:t>Workbook support</a:t>
            </a:r>
          </a:p>
          <a:p>
            <a:r>
              <a:rPr lang="en-US" dirty="0" smtClean="0"/>
              <a:t>Large Community of Users (14,000+)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8598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1219200" y="304800"/>
            <a:ext cx="7696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80008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800080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800080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800080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800080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en-US" kern="0" dirty="0" smtClean="0"/>
              <a:t>14,000+ Users of eVSM Today</a:t>
            </a:r>
            <a:endParaRPr lang="en-US" kern="0" dirty="0"/>
          </a:p>
        </p:txBody>
      </p:sp>
      <p:sp>
        <p:nvSpPr>
          <p:cNvPr id="2" name="AutoShape 2" descr="data:image/jpeg;base64,/9j/4AAQSkZJRgABAQAAAQABAAD/2wCEAAkGBxQHEBQUExMVFhUXEhUUGRcVGRgYGBgVGBcYGBgXGRsbKCggGiElGxYTITUjJSorOi4uFx8zOzYvNygtLisBCgoKDg0OGhAQGzIkHyQ3LDI1MS8sKzQ3NDQsLCwsNDU3NDQ3LDUuNzQsLCwsLzI0LCw1Nyw1LCssLCwuLywtLP/AABEIAK8BHwMBEQACEQEDEQH/xAAcAAEBAAMBAQEBAAAAAAAAAAAABwUGCAQDAQL/xABQEAABAwECBwgLDQcEAwEAAAABAAIDBAURBgcIEiExQRMVMlFhcXKBIlRjc5GSoaKxsuEUFxgzNDVCUmJ0k7PRI2WCpMPS4xajwfBEU8JD/8QAGgEBAAIDAQAAAAAAAAAAAAAAAAUGAgMEAf/EADARAQABAgIHCAIDAAMAAAAAAAABAgMEEQUhUWKhouESFBYxQVNx0WHwIpGxBjJC/9oADAMBAAIRAxEAPwC4oPNaNfFZkbpZpGxxtF7nvIa0cWk8ui7agkGFWPiOAllBDuh/9s17Wc7Yx2ThzlvMgmtr40LUtUnOq3xg/RhuiA5AW3O8JKDW6y16iuv3WeWS/XnyPdf4TyDwIPEg9dJac1D8VNLH0Hub6Cg2KycZVp2Vdm1krhfqmIlB5P2l5HUQgpGC+PkPIZXwBuzdYLyBp1ujcSbuMgnmQWGx7WhtuJs1PK2SN2pzT5CNYI4jcQg9qAgICAg1DGfhicCqNszGNke+ZsTWuJA0tc4k3adAb4SEEt9/6p7Ug8Z6B7/1T2pB4z0D3/qntSDxnoHv/VPakHjPQPf+qe1IPGeg9VlY956qeJklNC1j5WNe4Ofe1jnAOcL9GgElBd0BBPcbGMCXAY025xRybtu1+eXC7c9zuuu488+BBoHv/VPakHjPQPf+qe1IPGege/8AVPakHjPQPf8AqntSDxnoHv8A1T2pB4z0D3/qntSDxnoHv/VPakHjPQPf+qe1IPGege/9U9qQeM9A9/6p7Ug8Z6Df8VGMCXDk1O6RRx7iIrswuN+6bpfffxZg8KDc7dteKwaeSondmxxtvJ2nYGgbSSQAOMoOVMPcOKjDOfOkJbE0ncoQexYNV5+s4jW49Vw0INWQEBAQEBAQbBgbhdUYITiWB2gkZ8Z4EjRscOPXc4aRfz3h1VglhJDhVSsqID2LtDmnhMeLs5juUXjnBB1FBmUBAQEEGylLTz5qSnB4LJJnDpkMYerMk8KCKoCAgICAg7LwQtPfmgpZzrkgjc7p5ozx4wcgzCCGZTWuz+aq/oIIegICAgICAgICAguGTNrtDmpv66DHZQ2E5rKplCx37OECSQDbM8XtB6LCPxDxIJAgICAgICAgICClYisKDYtoinc79jU3RkE6BN/+bhyk9hy544gg6ZQEBAQcp457U30tmpuN7Yi2BvJubQHj8QyINIQEBAQEBB0rk+Wn7sskxHXBPIwdF90oPJ2T3jqQU5BDMprXZ/NVf0EEPQEBAQEBAQEBAQXDJm12hzU39dBJsL682naFVKTfn1Mrh0c85o6m3DqQYhAQEHooKKS0ZWRRML5HuDWtbpJJQVKlxC1ssWc+enZJdeI+zcByOcBo6getBPMJ8GqjBacw1MeY7W0g3te2+4OY4ax5RtAOhBiEBAQfWlqHUkjJGG5zHNe08Tmm8HwgIO2KKoFXGyQansa8czgD/wAoPsgIPnUTCmY57jc1rS4niAF5PgCDim0qw2jNLM7hSSPkPO9xcfKUHmQEBAQEBBYMm609wrKmnOqWBsg6UTrrvBK4/wAKDoNBDMprXZ/NVf0EEPQEBAQEBAQEBAQXDJm12hzU39dBD0BAQEFgybrPZPV1Mzhe6KFjW8m6OOcRy3Mu5iUHQaCY5QdnsqbKEpHZwzsLTtuf2Lm8xvaedoQc1ICAgIOycCvmyh+5U35TEGaQEGoY2rS3ssasdtfFuI5d1IjPkc49SDktAQEG04vMHv8AUc87LryyhqpWg6s8R5kfge9h6kGrICAg2vFbae9NsUb79BmER4rpQY9PIM8HqQdcINDxoYvTh2ae6oEO47rrZn526bn9oXXZnlQaL8H1/b7fwD/egfB9f2+38A/3oNKxk4vDgIICagTbsZBojzM3MzPtG+/P8iDR0BAQEG+4uMW5w5jmeKkQ7k9rbjHn35wJv4Qu1INw+D6/t9v4B/vQPg+v7fb+Af70G9Yr8XpwENRfUCbdty1MzM3c8/7Rvvz/ACIOWEBAQEFsyZ/jK7oQemVBd0E8x8/MsvfYfXCDl9AQEBB2TgT82UP3Km/KYgzSAgj2UjaW40lNTgm+Sd0hu+rE2649crT/AA8iDn1AQEFwyarOvNZORouihafGe8floJBhHQb1VlRBdduU8sYv4mvIHkAQY5AQf1HIYnBzTcQQQRsI0goO1LEtAWtTQzt1SwxyD+Nodd5UHtQEBBEcpng0HSqfRCghSAgICC/ZNXyas79H6hQWVAQEHDiAgICC2ZM/xld0IPTKgu6CeY+fmWXvsPrhBy+gICAg7JwJ+bKH7lTflMQZpAQc2ZQtp+7LVbEDogp2NI4nvJkPha6PwIJegICDpzEFZ/uOxmP2zTSy+AiIfleVBIceNn+4banOyVkUw62Bp85j0GgoCAg6ixF2pvlY0TSb3QvkgPUc9o6mPYOpBQUBAQRHKZ4NB0qn0QoIUgICAgv2TV8mrO/R+oUFlQEBBw4gICAgtmTP8ZXdCD0yoLugnmPn5ll77D64QcvoCAgIOycCfmyh+5U35TEGaQEHHWHdp78WnVzX3h1RJmn7DTms81rUGBQEBB2TgXZ+9VnUkJFxZTRB3TzAXecSgkGUrZ+bNRzgcKOSEnoODmj/AHH+AoIqgICC25NdqXPq6YnW1k7R0SWPPnReBBdkBAQRHKZ4NB0qn0QoIUgICAgv2TV8mrO/R+oUFlQEBBw4gICAgtmTP8ZXdCD0yoLugnmPgZ1iygaf2sPrhBzJ7nf9V3gKB7nf9V3gKB7nf9V3gKB7nd9V3gKDsTArRZlF9ypvymIM0gxWFdpbz0NTPtjgkeOkGnNHW64IOMUBAQZLBqz99q2mgIJEtRFGbvqueA7VyEoO0UEyyg7P912Tum2Gojf/AAuvjI8L2+BBzSgICDd8TFqb12zTXm5spdA7l3RpDB+II0HViAgIIjlM8Gg6VT6IUEKQEBAQX7Jq+TVnfo/UKCyoCAg4cQEBAQWzJn+MruhB6ZUF3QEBAQEBAQEE2x/Wl7isd0e2eeOLqaTKT/tgdaDmVAQEFAxGWd7vtqF2yFksx6m5g86Rp6kHUaDXsYVnb62VWRXXk073NHG9gz2ec1qDj1AQEHooKt1BLHKzhRyNkb0muDh5QEHatHUNrI2SN0texr2n7LgCPIUH2QEERymeDQdKp9EKCFICAgIL9k1fJqzv0fqFBZUBAQcOICAgILZkz/GV3Qg9MqC7oCAgICAgICCCZSlp589JTg8CN8zh03BjfBub/Cgi6AgIPvSVklE7OjkexxF17HFpu13XjZoHgQevf+q7an/Ff+qD8NvVR/8AJn/Ff+qDHICAgIOr8T1p76WNSk642GA8m5OLW+YGHrQbogIIjlM8Gg6VT6IUEKQEBAQX7Jq+TVnfo/UKCyoCAg4cQEBAQWzJn+MruhB6ZUF3QEBAQEBAQEHKWOS0987ZqSDe2NzYBybm0Bw8fdEGkoCAg9NnUMlpysihY6SR5zWtaLyT/wBvN+wBB0FgFiap7NhLq9rZ5pGFpZpzImuFxDSNJfp4Y1fR1XkJzjNxXy4JOM0GdLSE8LW+LibJds4nDRx3aLwnSAgICC9ZNdp58NXTn6MjJhy57cx3g3NnhQWlAQRHKZ4NB0qn0QoIUgICAgv2TV8mrO/R+oUFlQEBBw4gICAgtmTP8ZXdCD0yoLug13D3Cf8A0hROqdy3XNexuZn5l+cbr8652rmQS/4Qn7u/mf8AEgfCE/d38z/iQPhCfu7+Z/xIHwhP3d/M/wCJBZbDr99aWCfNzd1gjlzb87Nz2B2bfcL7r7r7gg9FVOKVjnu0Na1zieRovPkCDim0at1oTSSu4Ukj5DzvcXHylB50BBm8E8FqnCyfcaZl50Fz3XiONp+k92m7bo0k3aAUHTmAWAVNgXFdGM+ZwukncBnO42t+o2/6I4heSgztdajaU3cI7QNg/XkUPj9M2cJV2P8AtV6xHp1/H+N9rD1XIz8oehj2VrDqc1wIIIvBBGkEH0KSw+It36IrtznEtVVM0zlKF40MT5pM+qs9pMelz6caXM43RfWb9nWNl40DcxRdAQEFFxDWnvfbDGHVPFJDyX3boPLGB/Eg6eQEERymeDQdKp9EKCFICAgIL9k1fJqzv0fqFBZUBAQcOICAgILZkz/GV3Qg9MqC7oJ5j5+ZZe+w+uEHL6AgICDsnAn5sofuVN+UxBicblpb12NVu2vj3Ecu6kRnzXOPUg5MQEG84usW1Rhk8PN8VKHdlKRpddrbEDwjsv1DlOgh0vg/YUGDkDYaeMMYNJu1uO1zjrcTxlJnIee0rX1tjPO79P1VU0pp3LO1hp+avr7/AK2u6xhf/Vf9MMTeqnMzM5y7n2pKp1I69p5xsK7MFjruEudu3PzHpLC5apuRlLZaKsbWC8a9o2hX3A6QtYyjtUececesfu1FXLVVucpTDGhilZbmfU0TWx1Olzo9DWTHWSNjHnj1E67iS5dzW56q6V9E90cjHMe0lrmuBDmkawQdSD4oMhg/aJsirgnF/wCymjk0ayGOBI6wCOtB2kxweARpBF4PIg/UERymeDQdKp9EKCFICAgIL9k1fJqzv0fqFBZUBAQcOICAgILZkz/GV3Qg9MqC7oJ5j5+ZZe+w+uEHL6AgICDsnAn5sofuVN+UxBNspK0typaWnGuSZ0p5o25unrl81Bz+gsOLLE+60s2ptBpZDocyDS18nK/axvJrPINYXtjI7PjDWhrI2NDWtaA1rWjQGgDQBsuC13b1Fqia65yiHtNM1TlDBWjaZqtDdDfKef8ARUjSmma8TM27eqjjPz+Px/aSs4aKNdXmxygnUICD+4ZTCb2m4hbrF+5Yri5bnKYY1UxVGUtis20hV6DodxcfMr1ozS1vFx2atVezb8fSMvWJt6/RrGMfFxBhozOF0VS0dhKBocB9CQfSby6xs0XgzDncy4QWHPg7O6CojLJG6eRzdjmnU5puOkcu0IMag68xZWnvvZFHJfedwbG4nXnRXxuJ5ywnrQbOgiOUzwaDpVPohQQpAQEBBfsmr5NWd+j9QoLKgICDhxAQEBBbMmf4yu6EHplQXdBPMfPzLL32H1wg5fQEBAQdk4E/NlD9ypvymIIXj2nfbdtMpoWukdHDHEGNF5Mj75DcOi5ngQbvixxRssLMqa0NkqRc5seh0cJ2Hie8ceoHVfcHIKfWVbaRt7jzDaVx4zG2sLR27k/Eestlu3VXOUNbra11Ybzq2DYP1VDx+kbuMqzr1R6RsSdqzTbjV5vMo9uEBAQEH6DcvaappnONUvJjPUztmWrulzZDp2O2Hn4irlorTkXMrV+cqvSdvzslH38N2f5U+Tz4YYJU+F8G5VDdIvLJG3Z8buNp8F4Og+BWVxuYcOMCanAybMmbnRuJ3OZo7CQf/LrtbTq5RpIWDJxtT3RQ1FOTeYpw8DiZK3QPGjkPWgrqCI5TPBoOlU+iFBCkBAQEF+yavk1Z36P1CgsqAgIOHEBAQEFryaD+1ruhB6ZEF4QTzHz8yy99h9cIOX0BAQfSmgdVPaxgLnPcGtA1lzjcAOckIO1bLoxZ8EUQ1RxMjHMxoaPQgxtkYLQWZUz1Qbn1E73OdK4DODPoxs+q0NDRo13XnZcHttG0hSaBpdxcXOofSel7eEjs0669mz5+nRZsTc1+jXZpjO69xvKo2IxFzEVzcuTnKSooiiMofNaGYgICAgICAgytmWqYbmv0t2HaOfjCsuitOTaytYic6fSdnzthxX8Nn/KjzZG17Lgt6B0M7GyRPGkHyEEaQRsI0hXGmqKoiaZzhH+Sd4C4Dy4BWq8Mc6WjqInNa+7smSMOexst2gdiJAHC4EnYSAshU0ERymeDQdKp9EKCFICAgIL9k1fJqzv0fqFBZUBAQcQ1MBpXuY7hNcWnnabj5Qg+SAgINtxZYYf6MrhK4F0T2mOVo15hIIc0ai5pAOnZeNF96DpOlw8s2qiEja6nDbr+zkaxw5Cx1zgdei5BE8c+MaPCjMpaUkwRvz3SEEbpIAQ3NB05rQXaTrJ1aASErQEBBZcR2L19RKy0KlhbGzsoGuGl79kun6LdY4zcdmkL8gw9pWtm3tjOna7YObjVY0pp2KM7WH1z6zs+NrssYXP+VbBk3qn1VTVOc+aQiMn4vHogICAgICAgICD3WdaJozdrbxcXKFMaM0tXhJ7NWujZs+Ppz3sPFzXHm2OCYTtBabwr1Yv279EV25ziUZVTNM5S+i3MURymeDQdKp9EKCFICAgIL9k1fJqzv0fqFBZUBAQcmY2bFNh2vUtuObI81DCdrZeyN3IH57f4UGnoCAgICAgIP6jjMpDWgkkgAAXkk6AABrKC64scTohzam0mAu0OZTHSBtBm4z9jVx36QAtL3iFt5uAA6gsLlym3TNVc5RD2ImZyhgLStQ1HYt0N8p/QKlaU03ViM7dnVRxn6j9nYkbOGinXV5sYq+6xAQEBAQEBAQEBAQEHoo6t1Ib29Y2Fd2Bx93CV9qidXrHpP7tartqm5GUtlo6xtWL269o2hX7BY61i6O1bn5j1hF3LdVucpaHjmwIlwwp4nQOG60+6OEZ0boHht4DtjuwF1+g36wuxrcyVEDqZ7mPa5jmkhzXAtc0jWCDpBQfNAQEF+yavk1Z36P1CgsqAgIJvjswKOE9IJoW31FOHOAAvdJFrfGANZ0BwHIQOEg5kQEBAQEBB7rGsia3Jmw08bpJHamt8pJOhoHGdAQdJ4tcV8OCLWyy5stXdw7r2xXjS2K/nIzjpPICQg3yqqm0rb3HmG08y5cXjLWFt9u5P3Pwzt26q5yhrddXOrDp0DYP+6yqHpDSd3GVa9VMeUfvnP7CTtWKbcfl5FGt4gICAgICAgICAgICAgIPpDMYHZzTcVvw+IuWK4uW5ylhXRFUZS2OzrRFWLjodxcfKFe9GaVt4ynszqr2fSMvWJt/DUsZOLaHDJhey6KqaOxlu0Pu1Mlu0kbM7WOUaDLNDme3bFnwfndBURmORuw6iNjmnU4HjCDHoCC/ZNXyas79H6hQWVAQEBBH8aOKHfh76qhDWzG90kOhrZXfWYdTHnaDoOvQb7wglfQyWbI6OaN0b2m4teC1w6ig86AgINkwKwLqcMpsyBtzARukruBGDx8ZOxo0nkF5AdOYFYGU2BsO5wNve67dJXcOQjjOwDY0aBzkkhlrQtFtILtbtg/5KitI6VtYOMvOvZ97G6zYquT+GuTzuqHXuN59HIFRMTiruJuTXcnOf8+EpRRTRGUPkudmICAgICAgICAgICAgICAgIP1rs03jQVlRXVRMVUzlMPJjPVLPWZau63NfodsOw/oVc9Fabi9lavzlV6Tt+pR1/DTT/ACp8nkw0wOpsMYNznb2QB3OVvDjJ4jtBuF7ToN3HcRY3I5gw1wNqcDp9znbew/FytBzJG8h2EbWnSOYgkNcQX7Jq+TVnfo/UKCyoCAgICDF27g7S4QszKmCOUXEDOHZNv+q4dk3qIQaBaWIqgqSTFJUQ/ZDmvaPGGd5yDG/B/g7cl8Rv6oP6ixA0zXAuq5i28XgMYCRtAOm7nuQVaxrJhsOFsNPG2ONguDW+Uk6yTtJ0lB6Zml4ua7NPHdf5FqvU11UTFursztyz4antMxE64zYp1hFxvMl56PtVbr/41NdU1VXs5nd6uyMZERlFPF+bw90832rHwxHu8vV733d4m8PdPN9qeGI93l6nfd3ibw90832p4Yj3eXqd93eJvD3TzfanhiPd5ep33d4m8PdPN9qeGI93l6nfd3ibw90832p4Yj3eXqd93eJvD3TzfanhiPd5ep33d4m8PdPN9qeGI93l6nfd3ibw90832p4Yj3eXqd93eJvD3TzfanhiPd5ep33d4m8PdPN9qeGI93l6nfd3ibw90832p4Yj3eXqd93eJvD3TzfanhiPd5ep33d4m8PdPN9qeGI93l6nfd3ibw90832p4Yj3eXqd93eJvD3TzfanhiPd5ep33d4m8PdPN9qeGI93l6nfd3ibw90832p4Yj3eXqd93eJvD3TzfanhiPd5ep33d4m8HdPN9qeGI93l6nfd3iyVHA6nbc5+dxaLj6dKn8Hh7tijsXK+3s1ZT/s5uW5VTVOcRk+Ft2PDb0DoKiMSRuGkHYdhB1tI2ELsa0qfiApyTdWTAXm4FjCQNl50X+AIN2xeYDMwHjlYyZ0ole117mht2aCNnOg25AQE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6630" name="Picture 6" descr="http://android3dvideos.com/wp-content/uploads/2013/10/Caterpillar-CAT-B15-5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352800"/>
            <a:ext cx="1752600" cy="1069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6" name="Picture 12" descr="http://www.wbcsd.org/rootressources/epicture/1284/image/general-electric-compan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693" y="4638801"/>
            <a:ext cx="1104900" cy="110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40" name="Picture 16" descr="http://r2.cygnuspub.com/files/cygnus/image/FG/2013/MAR/600x400/general-mills-logo_108979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785" y="4143501"/>
            <a:ext cx="2197415" cy="1464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42" name="Picture 18" descr="http://invests.com/wp-content/uploads/2013/10/General-Motors-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377" y="2766612"/>
            <a:ext cx="1685989" cy="126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48" name="Picture 24" descr="http://www.alexiasconsulting.com/wp-content/uploads/2012/01/boeing-logo-portfoli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659" y="1242186"/>
            <a:ext cx="2765426" cy="138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6" name="Picture 2" descr="http://www.dividend.com/blog/wp-content/uploads/storypics/quest-diagnostics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419" y="1319895"/>
            <a:ext cx="2255381" cy="180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5514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eVSM Benefits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Integrated Lean Toolkit </a:t>
            </a:r>
          </a:p>
          <a:p>
            <a:pPr lvl="1"/>
            <a:r>
              <a:rPr lang="en-US" dirty="0" smtClean="0"/>
              <a:t>Reduce data transfer</a:t>
            </a:r>
          </a:p>
          <a:p>
            <a:r>
              <a:rPr lang="en-US" dirty="0" smtClean="0"/>
              <a:t>Specialized by VSM Type</a:t>
            </a:r>
          </a:p>
          <a:p>
            <a:r>
              <a:rPr lang="en-US" dirty="0" smtClean="0"/>
              <a:t>Highly visual</a:t>
            </a:r>
          </a:p>
          <a:p>
            <a:r>
              <a:rPr lang="en-US" dirty="0" smtClean="0"/>
              <a:t>Highly automated</a:t>
            </a:r>
          </a:p>
          <a:p>
            <a:r>
              <a:rPr lang="en-US" dirty="0" smtClean="0"/>
              <a:t>Standardized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0" y="2057400"/>
            <a:ext cx="4677675" cy="363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120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192" y="858442"/>
          <a:ext cx="1190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1" name="think-cell Slide" r:id="rId7" imgW="360" imgH="360" progId="">
                  <p:embed/>
                </p:oleObj>
              </mc:Choice>
              <mc:Fallback>
                <p:oleObj name="think-cell Slide" r:id="rId7" imgW="360" imgH="360" progId="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2" y="858442"/>
                        <a:ext cx="1190" cy="11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5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33400" y="304800"/>
            <a:ext cx="9144000" cy="646042"/>
          </a:xfrm>
        </p:spPr>
        <p:txBody>
          <a:bodyPr vert="horz" wrap="square" lIns="285638" tIns="114255" rIns="39989" bIns="39989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514350"/>
            <a:r>
              <a:rPr lang="en-US" dirty="0" smtClean="0"/>
              <a:t>eVSM Benefits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  <p:custDataLst>
              <p:tags r:id="rId4"/>
            </p:custDataLst>
          </p:nvPr>
        </p:nvSpPr>
        <p:spPr>
          <a:xfrm>
            <a:off x="8572506" y="6478600"/>
            <a:ext cx="571499" cy="379413"/>
          </a:xfrm>
          <a:prstGeom prst="rect">
            <a:avLst/>
          </a:prstGeom>
        </p:spPr>
        <p:txBody>
          <a:bodyPr/>
          <a:lstStyle/>
          <a:p>
            <a:fld id="{FAADACFB-7C71-4E89-89D2-7BBA40B7BFA9}" type="slidenum">
              <a:rPr lang="en-US" smtClean="0">
                <a:solidFill>
                  <a:srgbClr val="505050"/>
                </a:solidFill>
              </a:rPr>
              <a:pPr/>
              <a:t>20</a:t>
            </a:fld>
            <a:endParaRPr lang="en-US" dirty="0">
              <a:solidFill>
                <a:srgbClr val="50505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52600" y="1447800"/>
            <a:ext cx="7218966" cy="3213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850" y="2209800"/>
            <a:ext cx="19885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800080"/>
                </a:solidFill>
                <a:latin typeface="+mn-lt"/>
              </a:rPr>
              <a:t>Lean Practitioner Benefits</a:t>
            </a:r>
            <a:endParaRPr lang="en-US" sz="2400" dirty="0">
              <a:solidFill>
                <a:srgbClr val="800080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600" y="3733800"/>
            <a:ext cx="16075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800080"/>
                </a:solidFill>
                <a:latin typeface="+mn-lt"/>
              </a:rPr>
              <a:t>OpEx</a:t>
            </a:r>
            <a:r>
              <a:rPr lang="en-US" sz="2400" dirty="0" smtClean="0">
                <a:solidFill>
                  <a:srgbClr val="800080"/>
                </a:solidFill>
                <a:latin typeface="+mn-lt"/>
              </a:rPr>
              <a:t> Team Benefits</a:t>
            </a:r>
            <a:endParaRPr lang="en-US" sz="2400" dirty="0">
              <a:solidFill>
                <a:srgbClr val="800080"/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83450" y="2533471"/>
            <a:ext cx="1988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800080"/>
                </a:solidFill>
                <a:latin typeface="+mn-lt"/>
              </a:rPr>
              <a:t>Easy</a:t>
            </a:r>
            <a:endParaRPr lang="en-US" sz="2800" dirty="0">
              <a:solidFill>
                <a:srgbClr val="800080"/>
              </a:solidFill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00600" y="2533471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800080"/>
                </a:solidFill>
                <a:latin typeface="+mn-lt"/>
              </a:rPr>
              <a:t>Fast</a:t>
            </a:r>
            <a:endParaRPr lang="en-US" sz="2800" dirty="0">
              <a:solidFill>
                <a:srgbClr val="800080"/>
              </a:solidFill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10400" y="2514391"/>
            <a:ext cx="1961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800080"/>
                </a:solidFill>
                <a:latin typeface="+mn-lt"/>
              </a:rPr>
              <a:t>Focused</a:t>
            </a:r>
            <a:endParaRPr lang="en-US" sz="2800" dirty="0">
              <a:solidFill>
                <a:srgbClr val="800080"/>
              </a:solidFill>
              <a:latin typeface="+mn-lt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276599" y="4042647"/>
            <a:ext cx="5562601" cy="26131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360150" y="4308772"/>
            <a:ext cx="5402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800080"/>
                </a:solidFill>
                <a:latin typeface="+mn-lt"/>
              </a:rPr>
              <a:t>Standardized</a:t>
            </a:r>
            <a:endParaRPr lang="en-US" sz="2800" dirty="0">
              <a:solidFill>
                <a:srgbClr val="80008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563604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75394" y="1219200"/>
            <a:ext cx="4134915" cy="4515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304800"/>
            <a:ext cx="8153400" cy="838200"/>
          </a:xfrm>
        </p:spPr>
        <p:txBody>
          <a:bodyPr/>
          <a:lstStyle/>
          <a:p>
            <a:r>
              <a:rPr lang="en-US" dirty="0" smtClean="0"/>
              <a:t>Visualize Improvements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0" y="2285853"/>
            <a:ext cx="1524000" cy="10797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16604" y="4159021"/>
            <a:ext cx="1533722" cy="10872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12827" y="4159021"/>
            <a:ext cx="1526045" cy="11101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87587" y="5305882"/>
            <a:ext cx="1422613" cy="9425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791472" y="2306447"/>
            <a:ext cx="1977220" cy="1031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604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eVSM </a:t>
            </a:r>
            <a:r>
              <a:rPr lang="en-US" dirty="0" smtClean="0"/>
              <a:t>Benefit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71600"/>
            <a:ext cx="8415338" cy="4648200"/>
          </a:xfrm>
        </p:spPr>
        <p:txBody>
          <a:bodyPr/>
          <a:lstStyle/>
          <a:p>
            <a:pPr marL="471487" lvl="1" indent="0">
              <a:buNone/>
            </a:pPr>
            <a:r>
              <a:rPr lang="en-US" sz="2800" dirty="0" smtClean="0"/>
              <a:t>“</a:t>
            </a:r>
            <a:r>
              <a:rPr lang="en-US" sz="2800" dirty="0"/>
              <a:t>With the use of the eVSM software, my productivity in developing process maps and value stream maps has increased 10x. </a:t>
            </a:r>
            <a:r>
              <a:rPr lang="en-US" sz="2800" dirty="0" smtClean="0"/>
              <a:t>The </a:t>
            </a:r>
            <a:r>
              <a:rPr lang="en-US" sz="2800" dirty="0"/>
              <a:t>ease of use of the software not only saves time, but also embeds standardization across the users of the software (e.g., my staff of engineers)…”</a:t>
            </a:r>
          </a:p>
          <a:p>
            <a:pPr marL="471487" lvl="1" indent="0">
              <a:buNone/>
            </a:pPr>
            <a:endParaRPr lang="en-US" sz="1500" dirty="0">
              <a:solidFill>
                <a:srgbClr val="800080"/>
              </a:solidFill>
            </a:endParaRPr>
          </a:p>
          <a:p>
            <a:endParaRPr lang="en-US" dirty="0">
              <a:solidFill>
                <a:schemeClr val="accent4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519738" y="4572000"/>
            <a:ext cx="3048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+mn-lt"/>
              </a:rPr>
              <a:t>Dave Levine</a:t>
            </a:r>
            <a:r>
              <a:rPr lang="en-US" dirty="0">
                <a:latin typeface="+mn-lt"/>
              </a:rPr>
              <a:t> </a:t>
            </a:r>
            <a:endParaRPr lang="en-US" dirty="0" smtClean="0">
              <a:latin typeface="+mn-lt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+mn-lt"/>
              </a:rPr>
              <a:t>Executive </a:t>
            </a:r>
            <a:r>
              <a:rPr lang="en-US" dirty="0">
                <a:solidFill>
                  <a:srgbClr val="000000"/>
                </a:solidFill>
                <a:latin typeface="+mn-lt"/>
              </a:rPr>
              <a:t>Vice </a:t>
            </a:r>
            <a:r>
              <a:rPr lang="en-US" dirty="0" smtClean="0">
                <a:solidFill>
                  <a:srgbClr val="000000"/>
                </a:solidFill>
                <a:latin typeface="+mn-lt"/>
              </a:rPr>
              <a:t>President </a:t>
            </a:r>
          </a:p>
          <a:p>
            <a:r>
              <a:rPr lang="en-US" dirty="0" smtClean="0">
                <a:solidFill>
                  <a:srgbClr val="000000"/>
                </a:solidFill>
                <a:latin typeface="+mn-lt"/>
              </a:rPr>
              <a:t>Consulting </a:t>
            </a:r>
            <a:r>
              <a:rPr lang="en-US" dirty="0">
                <a:solidFill>
                  <a:srgbClr val="000000"/>
                </a:solidFill>
                <a:latin typeface="+mn-lt"/>
              </a:rPr>
              <a:t>Services</a:t>
            </a:r>
            <a:r>
              <a:rPr lang="en-US" dirty="0">
                <a:latin typeface="+mn-lt"/>
              </a:rPr>
              <a:t> </a:t>
            </a:r>
            <a:endParaRPr lang="en-US" dirty="0" smtClean="0">
              <a:latin typeface="+mn-lt"/>
            </a:endParaRPr>
          </a:p>
          <a:p>
            <a:r>
              <a:rPr lang="en-US" dirty="0" err="1" smtClean="0">
                <a:solidFill>
                  <a:srgbClr val="000000"/>
                </a:solidFill>
                <a:latin typeface="+mn-lt"/>
              </a:rPr>
              <a:t>Techsolve</a:t>
            </a:r>
            <a:r>
              <a:rPr lang="en-US" dirty="0">
                <a:solidFill>
                  <a:srgbClr val="000000"/>
                </a:solidFill>
                <a:latin typeface="+mn-lt"/>
              </a:rPr>
              <a:t>, Inc.</a:t>
            </a:r>
            <a:r>
              <a:rPr lang="en-US" dirty="0"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67716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457200"/>
            <a:ext cx="9144000" cy="646042"/>
          </a:xfrm>
        </p:spPr>
        <p:txBody>
          <a:bodyPr/>
          <a:lstStyle/>
          <a:p>
            <a:r>
              <a:rPr lang="en-US" dirty="0"/>
              <a:t>eVSM Group Vision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19506" y="1295400"/>
            <a:ext cx="8524494" cy="4918075"/>
          </a:xfrm>
        </p:spPr>
        <p:txBody>
          <a:bodyPr/>
          <a:lstStyle/>
          <a:p>
            <a:pPr>
              <a:buClrTx/>
              <a:buNone/>
            </a:pPr>
            <a:r>
              <a:rPr lang="en-US" dirty="0"/>
              <a:t>Advance the science of VSM</a:t>
            </a:r>
          </a:p>
          <a:p>
            <a:pPr lvl="1">
              <a:buClrTx/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User </a:t>
            </a:r>
            <a:r>
              <a:rPr lang="en-US" sz="2400" dirty="0">
                <a:solidFill>
                  <a:schemeClr val="tx1"/>
                </a:solidFill>
              </a:rPr>
              <a:t>Forum’s</a:t>
            </a:r>
          </a:p>
          <a:p>
            <a:pPr lvl="1">
              <a:buClrTx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Linked-In Community</a:t>
            </a:r>
          </a:p>
          <a:p>
            <a:pPr lvl="1">
              <a:buClrTx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Collaboration / </a:t>
            </a:r>
            <a:r>
              <a:rPr lang="en-US" sz="2400" dirty="0" err="1">
                <a:solidFill>
                  <a:schemeClr val="tx1"/>
                </a:solidFill>
              </a:rPr>
              <a:t>OpEx</a:t>
            </a:r>
            <a:r>
              <a:rPr lang="en-US" sz="2400" dirty="0">
                <a:solidFill>
                  <a:schemeClr val="tx1"/>
                </a:solidFill>
              </a:rPr>
              <a:t> Groups</a:t>
            </a:r>
          </a:p>
          <a:p>
            <a:pPr lvl="1">
              <a:buClrTx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Teaching (VSM &amp; eVSM)</a:t>
            </a:r>
          </a:p>
          <a:p>
            <a:pPr lvl="1">
              <a:buClrTx/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Publications </a:t>
            </a:r>
            <a:r>
              <a:rPr lang="en-US" sz="2400" dirty="0">
                <a:solidFill>
                  <a:schemeClr val="tx1"/>
                </a:solidFill>
              </a:rPr>
              <a:t>: </a:t>
            </a:r>
            <a:r>
              <a:rPr lang="en-US" sz="2400" dirty="0" smtClean="0">
                <a:solidFill>
                  <a:schemeClr val="tx1"/>
                </a:solidFill>
              </a:rPr>
              <a:t>Book </a:t>
            </a:r>
            <a:r>
              <a:rPr lang="en-US" sz="2400" dirty="0">
                <a:solidFill>
                  <a:schemeClr val="tx1"/>
                </a:solidFill>
              </a:rPr>
              <a:t>Of Maps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29634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316" y="2286000"/>
            <a:ext cx="914452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 smtClean="0">
                <a:solidFill>
                  <a:srgbClr val="800080"/>
                </a:solidFill>
              </a:rPr>
              <a:t>eVSM Architecture</a:t>
            </a:r>
            <a:endParaRPr lang="en-US" sz="9600" dirty="0">
              <a:solidFill>
                <a:srgbClr val="80008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 rot="5400000">
            <a:off x="-2626521" y="2631280"/>
            <a:ext cx="6858000" cy="1595440"/>
            <a:chOff x="-29155" y="5297486"/>
            <a:chExt cx="9173155" cy="1595440"/>
          </a:xfrm>
        </p:grpSpPr>
        <p:sp>
          <p:nvSpPr>
            <p:cNvPr id="5" name="Line 8"/>
            <p:cNvSpPr>
              <a:spLocks noChangeShapeType="1"/>
            </p:cNvSpPr>
            <p:nvPr/>
          </p:nvSpPr>
          <p:spPr bwMode="auto">
            <a:xfrm flipV="1">
              <a:off x="609600" y="6172200"/>
              <a:ext cx="7924800" cy="0"/>
            </a:xfrm>
            <a:prstGeom prst="line">
              <a:avLst/>
            </a:prstGeom>
            <a:noFill/>
            <a:ln w="3175">
              <a:solidFill>
                <a:srgbClr val="7030A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228600" y="6324600"/>
              <a:ext cx="1600200" cy="3048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" name="Slide Number Placeholder 10"/>
            <p:cNvSpPr txBox="1">
              <a:spLocks noChangeArrowheads="1"/>
            </p:cNvSpPr>
            <p:nvPr/>
          </p:nvSpPr>
          <p:spPr bwMode="auto">
            <a:xfrm>
              <a:off x="6553200" y="6245225"/>
              <a:ext cx="2133600" cy="476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r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9pPr>
            </a:lstStyle>
            <a:p>
              <a:fld id="{03239E36-2926-475A-8555-8078F8ABB672}" type="slidenum">
                <a:rPr lang="en-US" smtClean="0"/>
                <a:pPr/>
                <a:t>24</a:t>
              </a:fld>
              <a:endParaRPr lang="en-US"/>
            </a:p>
          </p:txBody>
        </p:sp>
        <p:pic>
          <p:nvPicPr>
            <p:cNvPr id="10" name="Picture 9" descr="forUC02_9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97486"/>
              <a:ext cx="9067800" cy="1560514"/>
            </a:xfrm>
            <a:prstGeom prst="rect">
              <a:avLst/>
            </a:prstGeom>
            <a:solidFill>
              <a:srgbClr val="DDD6E5"/>
            </a:solidFill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-29155" y="5486400"/>
              <a:ext cx="9173155" cy="14065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3349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304800"/>
            <a:ext cx="7315200" cy="838200"/>
          </a:xfrm>
        </p:spPr>
        <p:txBody>
          <a:bodyPr/>
          <a:lstStyle/>
          <a:p>
            <a:r>
              <a:rPr lang="en-US" dirty="0" smtClean="0"/>
              <a:t>eVSM </a:t>
            </a:r>
            <a:r>
              <a:rPr lang="en-US" dirty="0" smtClean="0"/>
              <a:t>v8 </a:t>
            </a:r>
            <a:r>
              <a:rPr lang="en-US" dirty="0" smtClean="0"/>
              <a:t>Architecture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defTabSz="815988" fontAlgn="auto"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800" dirty="0" smtClean="0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Visio + Excel Base</a:t>
            </a:r>
          </a:p>
          <a:p>
            <a:pPr defTabSz="815988" fontAlgn="auto"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ea typeface="Segoe UI" pitchFamily="34" charset="0"/>
                <a:cs typeface="Segoe UI" pitchFamily="34" charset="0"/>
              </a:rPr>
              <a:t>VSM Engine</a:t>
            </a:r>
          </a:p>
          <a:p>
            <a:pPr defTabSz="815988" fontAlgn="auto"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ea typeface="Segoe UI" pitchFamily="34" charset="0"/>
                <a:cs typeface="Segoe UI" pitchFamily="34" charset="0"/>
              </a:rPr>
              <a:t>VSM Designer</a:t>
            </a:r>
          </a:p>
          <a:p>
            <a:pPr defTabSz="815988" fontAlgn="auto"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ea typeface="Segoe UI" pitchFamily="34" charset="0"/>
                <a:cs typeface="Segoe UI" pitchFamily="34" charset="0"/>
              </a:rPr>
              <a:t>VSM Applications</a:t>
            </a:r>
          </a:p>
          <a:p>
            <a:pPr defTabSz="815988" fontAlgn="auto">
              <a:spcAft>
                <a:spcPts val="0"/>
              </a:spcAft>
              <a:buClr>
                <a:schemeClr val="tx1"/>
              </a:buClr>
              <a:buSzPct val="100000"/>
              <a:buNone/>
              <a:defRPr/>
            </a:pPr>
            <a:endParaRPr lang="en-US" dirty="0" smtClean="0"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8400" y="1524000"/>
            <a:ext cx="2314575" cy="254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80148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Visio + Excel Base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Drawing + Analysis</a:t>
            </a:r>
          </a:p>
          <a:p>
            <a:r>
              <a:rPr lang="en-US" dirty="0" smtClean="0"/>
              <a:t>Ease of Use drivers</a:t>
            </a:r>
          </a:p>
          <a:p>
            <a:r>
              <a:rPr lang="en-US" dirty="0" smtClean="0"/>
              <a:t>Drag &amp; Drop environment</a:t>
            </a:r>
          </a:p>
          <a:p>
            <a:r>
              <a:rPr lang="en-US" dirty="0" smtClean="0"/>
              <a:t>Bi-directional Integration</a:t>
            </a:r>
          </a:p>
          <a:p>
            <a:r>
              <a:rPr lang="en-US" dirty="0" smtClean="0"/>
              <a:t>Continuous growth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8400" y="1524000"/>
            <a:ext cx="2314575" cy="254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VSM Engine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609600" y="1447800"/>
            <a:ext cx="8001000" cy="4648200"/>
          </a:xfrm>
        </p:spPr>
        <p:txBody>
          <a:bodyPr/>
          <a:lstStyle/>
          <a:p>
            <a:pPr defTabSz="815988" fontAlgn="auto"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ea typeface="Segoe UI" pitchFamily="34" charset="0"/>
                <a:cs typeface="Segoe UI" pitchFamily="34" charset="0"/>
              </a:rPr>
              <a:t>VSM Shape Library</a:t>
            </a:r>
            <a:endParaRPr lang="en-US" sz="2800" dirty="0" smtClean="0">
              <a:solidFill>
                <a:schemeClr val="tx1"/>
              </a:solidFill>
              <a:ea typeface="Segoe UI" pitchFamily="34" charset="0"/>
              <a:cs typeface="Segoe UI" pitchFamily="34" charset="0"/>
            </a:endParaRPr>
          </a:p>
          <a:p>
            <a:pPr defTabSz="815988" fontAlgn="auto"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ea typeface="Segoe UI" pitchFamily="34" charset="0"/>
                <a:cs typeface="Segoe UI" pitchFamily="34" charset="0"/>
              </a:rPr>
              <a:t>Variables &amp; Units Manager</a:t>
            </a:r>
          </a:p>
          <a:p>
            <a:pPr defTabSz="815988" fontAlgn="auto"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ea typeface="Segoe UI" pitchFamily="34" charset="0"/>
                <a:cs typeface="Segoe UI" pitchFamily="34" charset="0"/>
              </a:rPr>
              <a:t>Macro Shapes</a:t>
            </a:r>
          </a:p>
          <a:p>
            <a:pPr defTabSz="815988" fontAlgn="auto"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ea typeface="Segoe UI" pitchFamily="34" charset="0"/>
                <a:cs typeface="Segoe UI" pitchFamily="34" charset="0"/>
              </a:rPr>
              <a:t>Equations Manager</a:t>
            </a:r>
          </a:p>
          <a:p>
            <a:pPr defTabSz="815988" fontAlgn="auto"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ea typeface="Segoe UI" pitchFamily="34" charset="0"/>
                <a:cs typeface="Segoe UI" pitchFamily="34" charset="0"/>
              </a:rPr>
              <a:t>Charts</a:t>
            </a:r>
          </a:p>
          <a:p>
            <a:pPr defTabSz="815988" fontAlgn="auto">
              <a:spcAft>
                <a:spcPts val="0"/>
              </a:spcAft>
              <a:buClr>
                <a:schemeClr val="tx1"/>
              </a:buClr>
              <a:buSzPct val="100000"/>
              <a:buNone/>
              <a:defRPr/>
            </a:pPr>
            <a:endParaRPr lang="en-US" dirty="0" smtClean="0"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447800"/>
            <a:ext cx="45720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2524125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3057525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7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3590925"/>
            <a:ext cx="45720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91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" y="1990725"/>
            <a:ext cx="48577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48400" y="1524000"/>
            <a:ext cx="2314575" cy="254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VSM Designer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6738" y="1371600"/>
            <a:ext cx="8196262" cy="4648200"/>
          </a:xfrm>
        </p:spPr>
        <p:txBody>
          <a:bodyPr/>
          <a:lstStyle/>
          <a:p>
            <a:r>
              <a:rPr lang="en-US" dirty="0" smtClean="0"/>
              <a:t>Rapid application design</a:t>
            </a:r>
          </a:p>
          <a:p>
            <a:pPr lvl="1"/>
            <a:r>
              <a:rPr lang="en-US" dirty="0" smtClean="0"/>
              <a:t>Design sheets</a:t>
            </a:r>
          </a:p>
          <a:p>
            <a:pPr lvl="1"/>
            <a:r>
              <a:rPr lang="en-US" dirty="0" smtClean="0"/>
              <a:t>Lean equations</a:t>
            </a:r>
          </a:p>
          <a:p>
            <a:pPr lvl="1"/>
            <a:r>
              <a:rPr lang="en-US" dirty="0" smtClean="0"/>
              <a:t>Cumulative calculations</a:t>
            </a:r>
          </a:p>
          <a:p>
            <a:pPr lvl="1"/>
            <a:r>
              <a:rPr lang="en-US" dirty="0" smtClean="0"/>
              <a:t>Resource handling</a:t>
            </a:r>
          </a:p>
          <a:p>
            <a:pPr lvl="1"/>
            <a:r>
              <a:rPr lang="en-US" dirty="0" smtClean="0"/>
              <a:t>Map linkages</a:t>
            </a:r>
          </a:p>
          <a:p>
            <a:pPr lvl="1"/>
            <a:r>
              <a:rPr lang="en-US" dirty="0" smtClean="0"/>
              <a:t>Wizards</a:t>
            </a:r>
          </a:p>
          <a:p>
            <a:pPr lvl="1"/>
            <a:r>
              <a:rPr lang="en-US" dirty="0" smtClean="0"/>
              <a:t>Visio / Excel integration</a:t>
            </a:r>
          </a:p>
          <a:p>
            <a:pPr lvl="1"/>
            <a:r>
              <a:rPr lang="en-US" dirty="0" smtClean="0"/>
              <a:t>Multi-path maps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8400" y="1524000"/>
            <a:ext cx="2314575" cy="254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VSM Applications &amp; Wizards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Applications</a:t>
            </a:r>
          </a:p>
          <a:p>
            <a:pPr lvl="1"/>
            <a:r>
              <a:rPr lang="en-US" dirty="0" smtClean="0"/>
              <a:t>Plant level mapping </a:t>
            </a:r>
          </a:p>
          <a:p>
            <a:pPr lvl="1"/>
            <a:r>
              <a:rPr lang="en-US" dirty="0" smtClean="0"/>
              <a:t>Enterprise level mapping</a:t>
            </a:r>
          </a:p>
          <a:p>
            <a:pPr lvl="1"/>
            <a:r>
              <a:rPr lang="en-US" dirty="0" smtClean="0"/>
              <a:t>Transactional mapping</a:t>
            </a:r>
          </a:p>
          <a:p>
            <a:pPr lvl="1"/>
            <a:r>
              <a:rPr lang="en-US" dirty="0" smtClean="0"/>
              <a:t>Healthcare Mapping</a:t>
            </a:r>
          </a:p>
          <a:p>
            <a:r>
              <a:rPr lang="en-US" dirty="0" smtClean="0"/>
              <a:t>Wizards</a:t>
            </a:r>
          </a:p>
          <a:p>
            <a:pPr lvl="1"/>
            <a:r>
              <a:rPr lang="en-US" dirty="0" smtClean="0"/>
              <a:t>Kanban wizard</a:t>
            </a:r>
          </a:p>
          <a:p>
            <a:pPr lvl="1"/>
            <a:r>
              <a:rPr lang="en-US" dirty="0" smtClean="0"/>
              <a:t>Multi-machine wizard</a:t>
            </a:r>
          </a:p>
          <a:p>
            <a:pPr lvl="1"/>
            <a:r>
              <a:rPr lang="en-US" dirty="0" smtClean="0"/>
              <a:t>EPEI wizard</a:t>
            </a:r>
          </a:p>
          <a:p>
            <a:pPr lvl="1"/>
            <a:r>
              <a:rPr lang="en-US" dirty="0" smtClean="0"/>
              <a:t>Shift Patterns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8400" y="1524000"/>
            <a:ext cx="2314575" cy="254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 rot="5400000">
            <a:off x="-2626521" y="2631280"/>
            <a:ext cx="6858000" cy="1595440"/>
            <a:chOff x="-29155" y="5297486"/>
            <a:chExt cx="9173155" cy="1595440"/>
          </a:xfrm>
        </p:grpSpPr>
        <p:sp>
          <p:nvSpPr>
            <p:cNvPr id="4" name="Line 8"/>
            <p:cNvSpPr>
              <a:spLocks noChangeShapeType="1"/>
            </p:cNvSpPr>
            <p:nvPr/>
          </p:nvSpPr>
          <p:spPr bwMode="auto">
            <a:xfrm flipV="1">
              <a:off x="609600" y="6172200"/>
              <a:ext cx="7924800" cy="0"/>
            </a:xfrm>
            <a:prstGeom prst="line">
              <a:avLst/>
            </a:prstGeom>
            <a:noFill/>
            <a:ln w="3175">
              <a:solidFill>
                <a:srgbClr val="7030A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228600" y="6324600"/>
              <a:ext cx="1600200" cy="3048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7" name="Slide Number Placeholder 10"/>
            <p:cNvSpPr txBox="1">
              <a:spLocks noChangeArrowheads="1"/>
            </p:cNvSpPr>
            <p:nvPr/>
          </p:nvSpPr>
          <p:spPr bwMode="auto">
            <a:xfrm>
              <a:off x="6553200" y="6245225"/>
              <a:ext cx="2133600" cy="476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r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9pPr>
            </a:lstStyle>
            <a:p>
              <a:fld id="{03239E36-2926-475A-8555-8078F8ABB672}" type="slidenum">
                <a:rPr lang="en-US" smtClean="0"/>
                <a:pPr/>
                <a:t>3</a:t>
              </a:fld>
              <a:endParaRPr lang="en-US"/>
            </a:p>
          </p:txBody>
        </p:sp>
        <p:pic>
          <p:nvPicPr>
            <p:cNvPr id="9" name="Picture 9" descr="forUC02_9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97486"/>
              <a:ext cx="9067800" cy="1560514"/>
            </a:xfrm>
            <a:prstGeom prst="rect">
              <a:avLst/>
            </a:prstGeom>
            <a:solidFill>
              <a:srgbClr val="DDD6E5"/>
            </a:solidFill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-29155" y="5486400"/>
              <a:ext cx="9173155" cy="1406526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5316" y="2286000"/>
            <a:ext cx="914452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 smtClean="0">
                <a:solidFill>
                  <a:srgbClr val="800080"/>
                </a:solidFill>
              </a:rPr>
              <a:t>Value Stream Mapping</a:t>
            </a:r>
          </a:p>
          <a:p>
            <a:pPr algn="ctr"/>
            <a:r>
              <a:rPr lang="en-US" sz="5000" dirty="0" smtClean="0">
                <a:solidFill>
                  <a:srgbClr val="800080"/>
                </a:solidFill>
              </a:rPr>
              <a:t>(VSM)</a:t>
            </a:r>
            <a:endParaRPr lang="en-US" sz="9600" dirty="0">
              <a:solidFill>
                <a:srgbClr val="8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019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eVSM </a:t>
            </a:r>
            <a:r>
              <a:rPr lang="en-US" altLang="en-US" dirty="0" smtClean="0"/>
              <a:t>v8 </a:t>
            </a:r>
            <a:r>
              <a:rPr lang="en-US" altLang="en-US" dirty="0" smtClean="0"/>
              <a:t>Platform</a:t>
            </a:r>
          </a:p>
        </p:txBody>
      </p:sp>
      <p:pic>
        <p:nvPicPr>
          <p:cNvPr id="2867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1" y="1293812"/>
            <a:ext cx="6019800" cy="4523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9467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eVSM Platform</a:t>
            </a:r>
          </a:p>
        </p:txBody>
      </p:sp>
      <p:pic>
        <p:nvPicPr>
          <p:cNvPr id="2867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9"/>
          <a:stretch/>
        </p:blipFill>
        <p:spPr bwMode="auto">
          <a:xfrm>
            <a:off x="1371600" y="1295400"/>
            <a:ext cx="3276601" cy="4523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2285349"/>
            <a:ext cx="2314575" cy="254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Straight Arrow Connector 2"/>
          <p:cNvCxnSpPr/>
          <p:nvPr/>
        </p:nvCxnSpPr>
        <p:spPr bwMode="auto">
          <a:xfrm flipH="1" flipV="1">
            <a:off x="4648201" y="2057400"/>
            <a:ext cx="1219199" cy="609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80008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" name="Straight Arrow Connector 5"/>
          <p:cNvCxnSpPr/>
          <p:nvPr/>
        </p:nvCxnSpPr>
        <p:spPr bwMode="auto">
          <a:xfrm flipH="1" flipV="1">
            <a:off x="4724400" y="2895600"/>
            <a:ext cx="1143000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80008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 flipH="1">
            <a:off x="4686300" y="3886200"/>
            <a:ext cx="11811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80008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 flipH="1">
            <a:off x="4724400" y="4572000"/>
            <a:ext cx="1143000" cy="685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80008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690602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eVSM </a:t>
            </a:r>
            <a:r>
              <a:rPr lang="en-US" dirty="0" smtClean="0"/>
              <a:t>v8 </a:t>
            </a:r>
            <a:r>
              <a:rPr lang="en-US" dirty="0" smtClean="0"/>
              <a:t>/ Features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80999" y="1295400"/>
            <a:ext cx="86106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800080"/>
                </a:solidFill>
              </a:rPr>
              <a:t> Date      </a:t>
            </a:r>
            <a:r>
              <a:rPr lang="en-US" sz="1400" b="1" dirty="0" smtClean="0">
                <a:solidFill>
                  <a:srgbClr val="800080"/>
                </a:solidFill>
              </a:rPr>
              <a:t>Version     </a:t>
            </a:r>
            <a:r>
              <a:rPr lang="en-US" sz="1400" b="1" dirty="0" smtClean="0">
                <a:solidFill>
                  <a:srgbClr val="800080"/>
                </a:solidFill>
              </a:rPr>
              <a:t>              Engine                              Quick </a:t>
            </a:r>
            <a:r>
              <a:rPr lang="en-US" sz="1400" b="1" dirty="0" smtClean="0">
                <a:solidFill>
                  <a:srgbClr val="800080"/>
                </a:solidFill>
              </a:rPr>
              <a:t>Stencils </a:t>
            </a:r>
            <a:r>
              <a:rPr lang="en-US" sz="1400" b="1" dirty="0" smtClean="0">
                <a:solidFill>
                  <a:srgbClr val="800080"/>
                </a:solidFill>
              </a:rPr>
              <a:t>             </a:t>
            </a:r>
            <a:r>
              <a:rPr lang="en-US" sz="1400" b="1" dirty="0" smtClean="0">
                <a:solidFill>
                  <a:srgbClr val="800080"/>
                </a:solidFill>
              </a:rPr>
              <a:t>Wizards</a:t>
            </a:r>
            <a:endParaRPr lang="en-US" sz="1400" b="1" dirty="0">
              <a:solidFill>
                <a:srgbClr val="80008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" t="11290" r="3155" b="3409"/>
          <a:stretch/>
        </p:blipFill>
        <p:spPr bwMode="auto">
          <a:xfrm>
            <a:off x="380998" y="1620110"/>
            <a:ext cx="8610601" cy="3623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316" y="2286000"/>
            <a:ext cx="914452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 smtClean="0">
                <a:solidFill>
                  <a:srgbClr val="800080"/>
                </a:solidFill>
              </a:rPr>
              <a:t>What is a VSM</a:t>
            </a:r>
            <a:r>
              <a:rPr lang="en-US" sz="5000" dirty="0">
                <a:solidFill>
                  <a:srgbClr val="800080"/>
                </a:solidFill>
              </a:rPr>
              <a:t> </a:t>
            </a:r>
            <a:endParaRPr lang="en-US" sz="5000" dirty="0" smtClean="0">
              <a:solidFill>
                <a:srgbClr val="800080"/>
              </a:solidFill>
            </a:endParaRPr>
          </a:p>
          <a:p>
            <a:pPr algn="ctr"/>
            <a:r>
              <a:rPr lang="en-US" sz="5000" dirty="0" smtClean="0">
                <a:solidFill>
                  <a:srgbClr val="800080"/>
                </a:solidFill>
              </a:rPr>
              <a:t>Application?</a:t>
            </a:r>
            <a:endParaRPr lang="en-US" sz="9600" dirty="0">
              <a:solidFill>
                <a:srgbClr val="80008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 rot="5400000">
            <a:off x="-2626521" y="2631280"/>
            <a:ext cx="6858000" cy="1595440"/>
            <a:chOff x="-29155" y="5297486"/>
            <a:chExt cx="9173155" cy="1595440"/>
          </a:xfrm>
        </p:grpSpPr>
        <p:sp>
          <p:nvSpPr>
            <p:cNvPr id="5" name="Line 8"/>
            <p:cNvSpPr>
              <a:spLocks noChangeShapeType="1"/>
            </p:cNvSpPr>
            <p:nvPr/>
          </p:nvSpPr>
          <p:spPr bwMode="auto">
            <a:xfrm flipV="1">
              <a:off x="609600" y="6172200"/>
              <a:ext cx="7924800" cy="0"/>
            </a:xfrm>
            <a:prstGeom prst="line">
              <a:avLst/>
            </a:prstGeom>
            <a:noFill/>
            <a:ln w="3175">
              <a:solidFill>
                <a:srgbClr val="7030A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228600" y="6324600"/>
              <a:ext cx="1600200" cy="3048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" name="Slide Number Placeholder 10"/>
            <p:cNvSpPr txBox="1">
              <a:spLocks noChangeArrowheads="1"/>
            </p:cNvSpPr>
            <p:nvPr/>
          </p:nvSpPr>
          <p:spPr bwMode="auto">
            <a:xfrm>
              <a:off x="6553200" y="6245225"/>
              <a:ext cx="2133600" cy="476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r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9pPr>
            </a:lstStyle>
            <a:p>
              <a:fld id="{03239E36-2926-475A-8555-8078F8ABB672}" type="slidenum">
                <a:rPr lang="en-US" smtClean="0"/>
                <a:pPr/>
                <a:t>33</a:t>
              </a:fld>
              <a:endParaRPr lang="en-US"/>
            </a:p>
          </p:txBody>
        </p:sp>
        <p:pic>
          <p:nvPicPr>
            <p:cNvPr id="10" name="Picture 9" descr="forUC02_9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97486"/>
              <a:ext cx="9067800" cy="1560514"/>
            </a:xfrm>
            <a:prstGeom prst="rect">
              <a:avLst/>
            </a:prstGeom>
            <a:solidFill>
              <a:srgbClr val="DDD6E5"/>
            </a:solidFill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-29155" y="5486400"/>
              <a:ext cx="9173155" cy="14065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34926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does eVSM help 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4007741"/>
            <a:ext cx="5722390" cy="1600200"/>
          </a:xfrm>
        </p:spPr>
        <p:txBody>
          <a:bodyPr/>
          <a:lstStyle/>
          <a:p>
            <a:pPr defTabSz="815988" fontAlgn="auto"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ea typeface="Segoe UI" pitchFamily="34" charset="0"/>
                <a:cs typeface="Segoe UI" pitchFamily="34" charset="0"/>
              </a:rPr>
              <a:t>Capture the wall map</a:t>
            </a:r>
          </a:p>
          <a:p>
            <a:pPr defTabSz="815988" fontAlgn="auto"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ea typeface="Segoe UI" pitchFamily="34" charset="0"/>
                <a:cs typeface="Segoe UI" pitchFamily="34" charset="0"/>
              </a:rPr>
              <a:t>Analyze the waste</a:t>
            </a:r>
          </a:p>
          <a:p>
            <a:pPr defTabSz="815988" fontAlgn="auto"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ea typeface="Segoe UI" pitchFamily="34" charset="0"/>
                <a:cs typeface="Segoe UI" pitchFamily="34" charset="0"/>
              </a:rPr>
              <a:t>Improve the value stream</a:t>
            </a:r>
            <a:endParaRPr lang="en-US" dirty="0">
              <a:ea typeface="Segoe UI" pitchFamily="34" charset="0"/>
              <a:cs typeface="Segoe UI" pitchFamily="34" charset="0"/>
            </a:endParaRPr>
          </a:p>
          <a:p>
            <a:endParaRPr lang="en-US" dirty="0"/>
          </a:p>
        </p:txBody>
      </p:sp>
      <p:sp>
        <p:nvSpPr>
          <p:cNvPr id="7" name="Plus 6"/>
          <p:cNvSpPr/>
          <p:nvPr/>
        </p:nvSpPr>
        <p:spPr>
          <a:xfrm>
            <a:off x="4267200" y="2347199"/>
            <a:ext cx="488873" cy="505580"/>
          </a:xfrm>
          <a:prstGeom prst="mathPlus">
            <a:avLst/>
          </a:prstGeom>
          <a:solidFill>
            <a:srgbClr val="800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86400" y="1670348"/>
            <a:ext cx="2743200" cy="1755628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724766"/>
            <a:ext cx="3093497" cy="1701210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197479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eVSM </a:t>
            </a:r>
            <a:r>
              <a:rPr lang="en-US" dirty="0" smtClean="0"/>
              <a:t>v8 </a:t>
            </a:r>
            <a:r>
              <a:rPr lang="en-US" dirty="0" smtClean="0"/>
              <a:t>/ VSM Types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6697" y="1371600"/>
            <a:ext cx="7162903" cy="3200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8600" y="2362200"/>
            <a:ext cx="27430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+mn-lt"/>
              </a:rPr>
              <a:t>Discrete Parts &amp; Assemblies</a:t>
            </a:r>
            <a:endParaRPr lang="en-US" sz="2800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52748" y="2349260"/>
            <a:ext cx="2590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+mn-lt"/>
              </a:rPr>
              <a:t>Chemicals Processing</a:t>
            </a:r>
            <a:endParaRPr lang="en-US" sz="2800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77000" y="2347822"/>
            <a:ext cx="2590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+mn-lt"/>
              </a:rPr>
              <a:t>Food Processing</a:t>
            </a:r>
            <a:endParaRPr lang="en-US" sz="2800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24600" y="4572000"/>
            <a:ext cx="2590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+mn-lt"/>
              </a:rPr>
              <a:t>Office &amp; Transactional</a:t>
            </a:r>
            <a:endParaRPr lang="en-US" sz="2800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15367" y="4572000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+mn-lt"/>
              </a:rPr>
              <a:t>Healthcare</a:t>
            </a:r>
            <a:endParaRPr lang="en-US" sz="2800" dirty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6199" y="4572000"/>
            <a:ext cx="2590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+mn-lt"/>
              </a:rPr>
              <a:t>Enterprise &amp; Supply Chain</a:t>
            </a:r>
            <a:endParaRPr lang="en-US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5949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in each VSM Type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14400" y="2675867"/>
            <a:ext cx="1905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/>
              <a:t>Complete Icon Set</a:t>
            </a:r>
            <a:endParaRPr lang="en-US" sz="2600" dirty="0"/>
          </a:p>
        </p:txBody>
      </p:sp>
      <p:sp>
        <p:nvSpPr>
          <p:cNvPr id="8" name="TextBox 7"/>
          <p:cNvSpPr txBox="1"/>
          <p:nvPr/>
        </p:nvSpPr>
        <p:spPr>
          <a:xfrm>
            <a:off x="3519023" y="2651996"/>
            <a:ext cx="1905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/>
              <a:t>Standard Variables</a:t>
            </a:r>
            <a:endParaRPr lang="en-US" sz="2600" dirty="0"/>
          </a:p>
        </p:txBody>
      </p:sp>
      <p:sp>
        <p:nvSpPr>
          <p:cNvPr id="9" name="TextBox 8"/>
          <p:cNvSpPr txBox="1"/>
          <p:nvPr/>
        </p:nvSpPr>
        <p:spPr>
          <a:xfrm>
            <a:off x="2245896" y="4358921"/>
            <a:ext cx="1905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/>
              <a:t>Macro Shapes</a:t>
            </a:r>
            <a:endParaRPr lang="en-US" sz="2600" dirty="0"/>
          </a:p>
        </p:txBody>
      </p:sp>
      <p:sp>
        <p:nvSpPr>
          <p:cNvPr id="10" name="TextBox 9"/>
          <p:cNvSpPr txBox="1"/>
          <p:nvPr/>
        </p:nvSpPr>
        <p:spPr>
          <a:xfrm>
            <a:off x="6442751" y="2650035"/>
            <a:ext cx="19812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/>
              <a:t>Built-in Equations</a:t>
            </a:r>
            <a:endParaRPr lang="en-US" sz="2600" dirty="0"/>
          </a:p>
        </p:txBody>
      </p:sp>
      <p:sp>
        <p:nvSpPr>
          <p:cNvPr id="11" name="TextBox 10"/>
          <p:cNvSpPr txBox="1"/>
          <p:nvPr/>
        </p:nvSpPr>
        <p:spPr>
          <a:xfrm>
            <a:off x="5052683" y="4361836"/>
            <a:ext cx="19812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/>
              <a:t>Built-in Charts</a:t>
            </a:r>
            <a:endParaRPr lang="en-US" sz="26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35713" y="1905000"/>
            <a:ext cx="743650" cy="74282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73034" y="1905000"/>
            <a:ext cx="743650" cy="7428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85093" y="3566971"/>
            <a:ext cx="734909" cy="73409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95213" y="1903040"/>
            <a:ext cx="730078" cy="72926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707125" y="3542587"/>
            <a:ext cx="753378" cy="738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702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What is a Quick Stencil?</a:t>
            </a:r>
          </a:p>
        </p:txBody>
      </p:sp>
      <p:pic>
        <p:nvPicPr>
          <p:cNvPr id="1028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943350"/>
            <a:ext cx="82391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26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0732947"/>
              </p:ext>
            </p:extLst>
          </p:nvPr>
        </p:nvGraphicFramePr>
        <p:xfrm>
          <a:off x="4191000" y="3373438"/>
          <a:ext cx="790575" cy="741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7" name="Visio" r:id="rId4" imgW="791002" imgH="741655" progId="Visio.Drawing.11">
                  <p:link updateAutomatic="1"/>
                </p:oleObj>
              </mc:Choice>
              <mc:Fallback>
                <p:oleObj name="Visio" r:id="rId4" imgW="791002" imgH="741655" progId="Visio.Drawing.11">
                  <p:link updateAutomatic="1"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000" y="3373438"/>
                        <a:ext cx="790575" cy="741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Very fast way to map</a:t>
            </a:r>
          </a:p>
          <a:p>
            <a:r>
              <a:rPr lang="en-US" altLang="en-US" smtClean="0"/>
              <a:t>Drag, Drop &amp; Enter Values</a:t>
            </a:r>
          </a:p>
          <a:p>
            <a:r>
              <a:rPr lang="en-US" altLang="en-US" smtClean="0"/>
              <a:t>Automated Calculation &amp; Charts</a:t>
            </a:r>
          </a:p>
        </p:txBody>
      </p:sp>
    </p:spTree>
    <p:extLst>
      <p:ext uri="{BB962C8B-B14F-4D97-AF65-F5344CB8AC3E}">
        <p14:creationId xmlns:p14="http://schemas.microsoft.com/office/powerpoint/2010/main" val="1997601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Automated Calculation</a:t>
            </a:r>
            <a:endParaRPr lang="en-US" altLang="en-US" smtClean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4429125"/>
            <a:ext cx="5791200" cy="120015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Total Time </a:t>
            </a:r>
            <a:r>
              <a:rPr lang="en-US" dirty="0"/>
              <a:t>	=VA + NVA</a:t>
            </a:r>
          </a:p>
          <a:p>
            <a:pPr>
              <a:defRPr/>
            </a:pPr>
            <a:r>
              <a:rPr lang="en-US" dirty="0"/>
              <a:t>		=(5 +1+2+5) + (10+45+15)</a:t>
            </a:r>
          </a:p>
          <a:p>
            <a:pPr>
              <a:defRPr/>
            </a:pPr>
            <a:r>
              <a:rPr lang="en-US" dirty="0"/>
              <a:t>		=13+70</a:t>
            </a:r>
          </a:p>
          <a:p>
            <a:pPr>
              <a:defRPr/>
            </a:pPr>
            <a:r>
              <a:rPr lang="en-US" dirty="0"/>
              <a:t>		=83 Min’s</a:t>
            </a:r>
          </a:p>
        </p:txBody>
      </p:sp>
      <p:pic>
        <p:nvPicPr>
          <p:cNvPr id="2970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2209800"/>
            <a:ext cx="82391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720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Automated Charts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1295400"/>
            <a:ext cx="4207500" cy="299200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06" y="1315915"/>
            <a:ext cx="3555724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1255" y="3886200"/>
            <a:ext cx="5908951" cy="201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68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Value Stream Map</a:t>
            </a:r>
            <a:endParaRPr lang="en-US" dirty="0"/>
          </a:p>
        </p:txBody>
      </p:sp>
      <p:pic>
        <p:nvPicPr>
          <p:cNvPr id="89090" name="Picture 2" descr="http://1.bp.blogspot.com/-2A1cbwBCNX8/Tp5pmJIL8qI/AAAAAAAAAco/zXlLrVhTNVQ/s1600/4+steps+to+VSM.pdf.jpg"/>
          <p:cNvPicPr>
            <a:picLocks noChangeAspect="1" noChangeArrowheads="1"/>
          </p:cNvPicPr>
          <p:nvPr/>
        </p:nvPicPr>
        <p:blipFill>
          <a:blip r:embed="rId2" cstate="print"/>
          <a:srcRect l="4479" t="16121" r="9021" b="13852"/>
          <a:stretch>
            <a:fillRect/>
          </a:stretch>
        </p:blipFill>
        <p:spPr bwMode="auto">
          <a:xfrm>
            <a:off x="609600" y="1343410"/>
            <a:ext cx="7772400" cy="44477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316" y="2286000"/>
            <a:ext cx="914452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 smtClean="0">
                <a:solidFill>
                  <a:srgbClr val="800080"/>
                </a:solidFill>
              </a:rPr>
              <a:t>Map Examples</a:t>
            </a:r>
            <a:endParaRPr lang="en-US" sz="9600" dirty="0">
              <a:solidFill>
                <a:srgbClr val="800080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 rot="5400000">
            <a:off x="-2626521" y="2631280"/>
            <a:ext cx="6858000" cy="1595440"/>
            <a:chOff x="-29155" y="5297486"/>
            <a:chExt cx="9173155" cy="1595440"/>
          </a:xfrm>
        </p:grpSpPr>
        <p:sp>
          <p:nvSpPr>
            <p:cNvPr id="12" name="Line 8"/>
            <p:cNvSpPr>
              <a:spLocks noChangeShapeType="1"/>
            </p:cNvSpPr>
            <p:nvPr/>
          </p:nvSpPr>
          <p:spPr bwMode="auto">
            <a:xfrm flipV="1">
              <a:off x="609600" y="6172200"/>
              <a:ext cx="7924800" cy="0"/>
            </a:xfrm>
            <a:prstGeom prst="line">
              <a:avLst/>
            </a:prstGeom>
            <a:noFill/>
            <a:ln w="3175">
              <a:solidFill>
                <a:srgbClr val="7030A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228600" y="6324600"/>
              <a:ext cx="1600200" cy="3048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4" name="Slide Number Placeholder 10"/>
            <p:cNvSpPr txBox="1">
              <a:spLocks noChangeArrowheads="1"/>
            </p:cNvSpPr>
            <p:nvPr/>
          </p:nvSpPr>
          <p:spPr bwMode="auto">
            <a:xfrm>
              <a:off x="6553200" y="6245225"/>
              <a:ext cx="2133600" cy="476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r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9pPr>
            </a:lstStyle>
            <a:p>
              <a:fld id="{03239E36-2926-475A-8555-8078F8ABB672}" type="slidenum">
                <a:rPr lang="en-US" smtClean="0"/>
                <a:pPr/>
                <a:t>40</a:t>
              </a:fld>
              <a:endParaRPr lang="en-US"/>
            </a:p>
          </p:txBody>
        </p:sp>
        <p:pic>
          <p:nvPicPr>
            <p:cNvPr id="15" name="Picture 9" descr="forUC02_9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97486"/>
              <a:ext cx="9067800" cy="1560514"/>
            </a:xfrm>
            <a:prstGeom prst="rect">
              <a:avLst/>
            </a:prstGeom>
            <a:solidFill>
              <a:srgbClr val="DDD6E5"/>
            </a:solidFill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-29155" y="5486400"/>
              <a:ext cx="9173155" cy="14065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68060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457200"/>
            <a:ext cx="9144000" cy="646042"/>
          </a:xfrm>
        </p:spPr>
        <p:txBody>
          <a:bodyPr/>
          <a:lstStyle/>
          <a:p>
            <a:r>
              <a:rPr lang="en-US" dirty="0" smtClean="0"/>
              <a:t>Quick Manufacturing Concepts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1371600"/>
            <a:ext cx="5867625" cy="446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0240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457200"/>
            <a:ext cx="9144000" cy="646042"/>
          </a:xfrm>
        </p:spPr>
        <p:txBody>
          <a:bodyPr/>
          <a:lstStyle/>
          <a:p>
            <a:r>
              <a:rPr lang="en-US" dirty="0" smtClean="0"/>
              <a:t>Quick Manufacturing Map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183666" y="-50066"/>
            <a:ext cx="4700468" cy="723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3374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457200"/>
            <a:ext cx="9144000" cy="646042"/>
          </a:xfrm>
        </p:spPr>
        <p:txBody>
          <a:bodyPr/>
          <a:lstStyle/>
          <a:p>
            <a:r>
              <a:rPr lang="en-US" dirty="0" smtClean="0"/>
              <a:t>Quick Processing Concepts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64499" y="1331206"/>
            <a:ext cx="6203101" cy="461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7586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457200"/>
            <a:ext cx="9144000" cy="646042"/>
          </a:xfrm>
        </p:spPr>
        <p:txBody>
          <a:bodyPr/>
          <a:lstStyle/>
          <a:p>
            <a:r>
              <a:rPr lang="en-US" dirty="0" smtClean="0"/>
              <a:t>Quick Processing Map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" y="1283210"/>
            <a:ext cx="8077200" cy="475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4488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457200"/>
            <a:ext cx="9144000" cy="646042"/>
          </a:xfrm>
        </p:spPr>
        <p:txBody>
          <a:bodyPr/>
          <a:lstStyle/>
          <a:p>
            <a:r>
              <a:rPr lang="en-US" dirty="0" smtClean="0"/>
              <a:t>Quick Enterprise Concepts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7524" y="1278960"/>
            <a:ext cx="7212076" cy="486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6617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457200"/>
            <a:ext cx="9144000" cy="646042"/>
          </a:xfrm>
        </p:spPr>
        <p:txBody>
          <a:bodyPr/>
          <a:lstStyle/>
          <a:p>
            <a:r>
              <a:rPr lang="en-US" dirty="0" smtClean="0"/>
              <a:t>Quick Enterprise Map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9108" y="1253654"/>
            <a:ext cx="6090892" cy="457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4106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457200"/>
            <a:ext cx="9144000" cy="646042"/>
          </a:xfrm>
        </p:spPr>
        <p:txBody>
          <a:bodyPr/>
          <a:lstStyle/>
          <a:p>
            <a:r>
              <a:rPr lang="en-US" dirty="0" smtClean="0"/>
              <a:t>Quick Transactional Concepts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1284718"/>
            <a:ext cx="6248400" cy="4796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1497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457200"/>
            <a:ext cx="9144000" cy="646042"/>
          </a:xfrm>
        </p:spPr>
        <p:txBody>
          <a:bodyPr/>
          <a:lstStyle/>
          <a:p>
            <a:r>
              <a:rPr lang="en-US" dirty="0" smtClean="0"/>
              <a:t>Quick Transactional Map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5265" y="1295400"/>
            <a:ext cx="7428135" cy="4480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6484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457200"/>
            <a:ext cx="9144000" cy="646042"/>
          </a:xfrm>
        </p:spPr>
        <p:txBody>
          <a:bodyPr/>
          <a:lstStyle/>
          <a:p>
            <a:r>
              <a:rPr lang="en-US" dirty="0" smtClean="0"/>
              <a:t>Quick Healthcare Concepts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12299" y="1285599"/>
            <a:ext cx="6412501" cy="46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2365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Lean Principles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Define value from customers perspective</a:t>
            </a:r>
          </a:p>
          <a:p>
            <a:r>
              <a:rPr lang="en-US" altLang="en-US" dirty="0" smtClean="0">
                <a:solidFill>
                  <a:srgbClr val="EA7003"/>
                </a:solidFill>
              </a:rPr>
              <a:t>Map the value stream</a:t>
            </a:r>
          </a:p>
          <a:p>
            <a:r>
              <a:rPr lang="en-US" altLang="en-US" dirty="0" smtClean="0"/>
              <a:t>Create flow &amp; eliminate waste</a:t>
            </a:r>
          </a:p>
          <a:p>
            <a:r>
              <a:rPr lang="en-US" altLang="en-US" dirty="0" smtClean="0"/>
              <a:t>Create pull where flow is difficult</a:t>
            </a:r>
          </a:p>
          <a:p>
            <a:r>
              <a:rPr lang="en-US" altLang="en-US" dirty="0" smtClean="0"/>
              <a:t>Seek perfection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066800" y="4038600"/>
            <a:ext cx="6172200" cy="1676400"/>
          </a:xfrm>
          <a:prstGeom prst="rect">
            <a:avLst/>
          </a:prstGeom>
          <a:solidFill>
            <a:srgbClr val="EA700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69900" indent="-469900">
              <a:spcBef>
                <a:spcPct val="20000"/>
              </a:spcBef>
              <a:buClr>
                <a:srgbClr val="7030A0"/>
              </a:buClr>
              <a:defRPr/>
            </a:pPr>
            <a:r>
              <a:rPr lang="en-US" sz="3000" kern="0" dirty="0">
                <a:solidFill>
                  <a:schemeClr val="bg1"/>
                </a:solidFill>
                <a:latin typeface="+mn-lt"/>
              </a:rPr>
              <a:t>Minimize the LEAD TIME</a:t>
            </a:r>
          </a:p>
          <a:p>
            <a:pPr marL="469900" indent="-469900">
              <a:spcBef>
                <a:spcPct val="20000"/>
              </a:spcBef>
              <a:buClr>
                <a:srgbClr val="7030A0"/>
              </a:buClr>
              <a:defRPr/>
            </a:pPr>
            <a:r>
              <a:rPr lang="en-US" sz="3000" kern="0" dirty="0">
                <a:solidFill>
                  <a:schemeClr val="bg1"/>
                </a:solidFill>
                <a:latin typeface="+mn-lt"/>
              </a:rPr>
              <a:t>Adequate &amp; Efficient CAPACITY</a:t>
            </a:r>
          </a:p>
          <a:p>
            <a:pPr marL="469900" indent="-469900">
              <a:spcBef>
                <a:spcPct val="20000"/>
              </a:spcBef>
              <a:buClr>
                <a:srgbClr val="7030A0"/>
              </a:buClr>
              <a:defRPr/>
            </a:pPr>
            <a:r>
              <a:rPr lang="en-US" sz="3000" kern="0" dirty="0">
                <a:solidFill>
                  <a:schemeClr val="bg1"/>
                </a:solidFill>
                <a:latin typeface="+mn-lt"/>
              </a:rPr>
              <a:t>Minimum COST for QUALITY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15000" y="435114"/>
            <a:ext cx="320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-”Lean Thinking” by Womack &amp; Jones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3316895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457200"/>
            <a:ext cx="9144000" cy="646042"/>
          </a:xfrm>
        </p:spPr>
        <p:txBody>
          <a:bodyPr/>
          <a:lstStyle/>
          <a:p>
            <a:r>
              <a:rPr lang="en-US" dirty="0" smtClean="0"/>
              <a:t>Quick Healthcare Map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1295400"/>
            <a:ext cx="7573718" cy="453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9435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457200"/>
            <a:ext cx="9144000" cy="646042"/>
          </a:xfrm>
        </p:spPr>
        <p:txBody>
          <a:bodyPr/>
          <a:lstStyle/>
          <a:p>
            <a:r>
              <a:rPr lang="en-US" dirty="0" smtClean="0"/>
              <a:t>Mfg Network Map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00200" y="1266695"/>
            <a:ext cx="5334000" cy="4825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95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457200"/>
            <a:ext cx="9144000" cy="646042"/>
          </a:xfrm>
        </p:spPr>
        <p:txBody>
          <a:bodyPr/>
          <a:lstStyle/>
          <a:p>
            <a:r>
              <a:rPr lang="en-US" dirty="0" err="1" smtClean="0"/>
              <a:t>Proc</a:t>
            </a:r>
            <a:r>
              <a:rPr lang="en-US" dirty="0" smtClean="0"/>
              <a:t> Network Map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52600" y="1240270"/>
            <a:ext cx="5638800" cy="485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0642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752600"/>
            <a:ext cx="9144000" cy="1371600"/>
          </a:xfrm>
        </p:spPr>
        <p:txBody>
          <a:bodyPr/>
          <a:lstStyle/>
          <a:p>
            <a:pPr algn="ctr"/>
            <a:r>
              <a:rPr lang="en-US" sz="5400" dirty="0" smtClean="0"/>
              <a:t>Wizards</a:t>
            </a:r>
            <a:endParaRPr lang="en-US" sz="5400" dirty="0"/>
          </a:p>
        </p:txBody>
      </p:sp>
      <p:grpSp>
        <p:nvGrpSpPr>
          <p:cNvPr id="12" name="Group 11"/>
          <p:cNvGrpSpPr/>
          <p:nvPr/>
        </p:nvGrpSpPr>
        <p:grpSpPr>
          <a:xfrm rot="5400000">
            <a:off x="-2626521" y="2631280"/>
            <a:ext cx="6858000" cy="1595440"/>
            <a:chOff x="-29155" y="5297486"/>
            <a:chExt cx="9173155" cy="1595440"/>
          </a:xfrm>
        </p:grpSpPr>
        <p:sp>
          <p:nvSpPr>
            <p:cNvPr id="13" name="Line 8"/>
            <p:cNvSpPr>
              <a:spLocks noChangeShapeType="1"/>
            </p:cNvSpPr>
            <p:nvPr/>
          </p:nvSpPr>
          <p:spPr bwMode="auto">
            <a:xfrm flipV="1">
              <a:off x="609600" y="6172200"/>
              <a:ext cx="7924800" cy="0"/>
            </a:xfrm>
            <a:prstGeom prst="line">
              <a:avLst/>
            </a:prstGeom>
            <a:noFill/>
            <a:ln w="3175">
              <a:solidFill>
                <a:srgbClr val="7030A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228600" y="6324600"/>
              <a:ext cx="1600200" cy="3048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5" name="Slide Number Placeholder 10"/>
            <p:cNvSpPr txBox="1">
              <a:spLocks noChangeArrowheads="1"/>
            </p:cNvSpPr>
            <p:nvPr/>
          </p:nvSpPr>
          <p:spPr bwMode="auto">
            <a:xfrm>
              <a:off x="6553200" y="6245225"/>
              <a:ext cx="2133600" cy="476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r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9pPr>
            </a:lstStyle>
            <a:p>
              <a:fld id="{03239E36-2926-475A-8555-8078F8ABB672}" type="slidenum">
                <a:rPr lang="en-US" smtClean="0"/>
                <a:pPr/>
                <a:t>53</a:t>
              </a:fld>
              <a:endParaRPr lang="en-US"/>
            </a:p>
          </p:txBody>
        </p:sp>
        <p:pic>
          <p:nvPicPr>
            <p:cNvPr id="16" name="Picture 15" descr="forUC02_96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97486"/>
              <a:ext cx="9067800" cy="1560514"/>
            </a:xfrm>
            <a:prstGeom prst="rect">
              <a:avLst/>
            </a:prstGeom>
            <a:solidFill>
              <a:srgbClr val="DDD6E5"/>
            </a:solidFill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29155" y="5486400"/>
              <a:ext cx="9173155" cy="14065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84369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457200"/>
            <a:ext cx="9144000" cy="646042"/>
          </a:xfrm>
        </p:spPr>
        <p:txBody>
          <a:bodyPr/>
          <a:lstStyle/>
          <a:p>
            <a:r>
              <a:rPr lang="en-US" dirty="0" smtClean="0"/>
              <a:t>Quick Mfg Multi Station Wizard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00200" y="1295400"/>
            <a:ext cx="7346251" cy="31846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825" b="15870"/>
          <a:stretch/>
        </p:blipFill>
        <p:spPr bwMode="auto">
          <a:xfrm>
            <a:off x="990600" y="2807189"/>
            <a:ext cx="3124200" cy="275541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 bwMode="auto">
          <a:xfrm>
            <a:off x="3038475" y="4791075"/>
            <a:ext cx="1066800" cy="76258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0593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457200"/>
            <a:ext cx="9144000" cy="646042"/>
          </a:xfrm>
        </p:spPr>
        <p:txBody>
          <a:bodyPr/>
          <a:lstStyle/>
          <a:p>
            <a:r>
              <a:rPr lang="en-US" dirty="0" smtClean="0"/>
              <a:t>Quick </a:t>
            </a:r>
            <a:r>
              <a:rPr lang="en-US" dirty="0" err="1" smtClean="0"/>
              <a:t>Proc</a:t>
            </a:r>
            <a:r>
              <a:rPr lang="en-US" dirty="0" smtClean="0"/>
              <a:t> Multi Station Wizard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23975" y="1290794"/>
            <a:ext cx="7346251" cy="35926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825" b="15870"/>
          <a:stretch/>
        </p:blipFill>
        <p:spPr bwMode="auto">
          <a:xfrm>
            <a:off x="533400" y="2989821"/>
            <a:ext cx="3124200" cy="275541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 bwMode="auto">
          <a:xfrm>
            <a:off x="2581275" y="4973707"/>
            <a:ext cx="1066800" cy="76258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54404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457200"/>
            <a:ext cx="9144000" cy="646042"/>
          </a:xfrm>
        </p:spPr>
        <p:txBody>
          <a:bodyPr/>
          <a:lstStyle/>
          <a:p>
            <a:r>
              <a:rPr lang="en-US" dirty="0" smtClean="0"/>
              <a:t>Kanban Wizard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447800"/>
            <a:ext cx="8610600" cy="4155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941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457200"/>
            <a:ext cx="9144000" cy="646042"/>
          </a:xfrm>
        </p:spPr>
        <p:txBody>
          <a:bodyPr/>
          <a:lstStyle/>
          <a:p>
            <a:r>
              <a:rPr lang="en-US" dirty="0" smtClean="0"/>
              <a:t>Facility Time Wizard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43874" y="2448666"/>
            <a:ext cx="5456251" cy="196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2660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457200"/>
            <a:ext cx="9144000" cy="646042"/>
          </a:xfrm>
        </p:spPr>
        <p:txBody>
          <a:bodyPr/>
          <a:lstStyle/>
          <a:p>
            <a:r>
              <a:rPr lang="en-US" dirty="0" err="1" smtClean="0"/>
              <a:t>EPEI</a:t>
            </a:r>
            <a:r>
              <a:rPr lang="en-US" dirty="0" smtClean="0"/>
              <a:t> Wizard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8874" y="1768666"/>
            <a:ext cx="7346251" cy="332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6291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Spaghetti Diagramming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828800"/>
            <a:ext cx="5105400" cy="3586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43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6" descr="19DC697A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" r="1" b="3373"/>
          <a:stretch/>
        </p:blipFill>
        <p:spPr bwMode="auto">
          <a:xfrm>
            <a:off x="533400" y="1273175"/>
            <a:ext cx="7010400" cy="436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VSM - Learning To See</a:t>
            </a:r>
          </a:p>
        </p:txBody>
      </p:sp>
      <p:pic>
        <p:nvPicPr>
          <p:cNvPr id="16388" name="Picture 4" descr="book_learning_to_se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97" b="5698"/>
          <a:stretch>
            <a:fillRect/>
          </a:stretch>
        </p:blipFill>
        <p:spPr bwMode="auto">
          <a:xfrm>
            <a:off x="7185025" y="304800"/>
            <a:ext cx="1349375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6368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316" y="2286000"/>
            <a:ext cx="914452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 smtClean="0">
                <a:solidFill>
                  <a:srgbClr val="800080"/>
                </a:solidFill>
              </a:rPr>
              <a:t>Training and </a:t>
            </a:r>
          </a:p>
          <a:p>
            <a:pPr algn="ctr"/>
            <a:r>
              <a:rPr lang="en-US" sz="5000" dirty="0" smtClean="0">
                <a:solidFill>
                  <a:srgbClr val="800080"/>
                </a:solidFill>
              </a:rPr>
              <a:t>Deployment</a:t>
            </a:r>
            <a:endParaRPr lang="en-US" sz="9600" dirty="0">
              <a:solidFill>
                <a:srgbClr val="80008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 rot="5400000">
            <a:off x="-2626521" y="2631280"/>
            <a:ext cx="6858000" cy="1595440"/>
            <a:chOff x="-29155" y="5297486"/>
            <a:chExt cx="9173155" cy="1595440"/>
          </a:xfrm>
        </p:grpSpPr>
        <p:sp>
          <p:nvSpPr>
            <p:cNvPr id="5" name="Line 8"/>
            <p:cNvSpPr>
              <a:spLocks noChangeShapeType="1"/>
            </p:cNvSpPr>
            <p:nvPr/>
          </p:nvSpPr>
          <p:spPr bwMode="auto">
            <a:xfrm flipV="1">
              <a:off x="609600" y="6172200"/>
              <a:ext cx="7924800" cy="0"/>
            </a:xfrm>
            <a:prstGeom prst="line">
              <a:avLst/>
            </a:prstGeom>
            <a:noFill/>
            <a:ln w="3175">
              <a:solidFill>
                <a:srgbClr val="7030A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228600" y="6324600"/>
              <a:ext cx="1600200" cy="3048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" name="Slide Number Placeholder 10"/>
            <p:cNvSpPr txBox="1">
              <a:spLocks noChangeArrowheads="1"/>
            </p:cNvSpPr>
            <p:nvPr/>
          </p:nvSpPr>
          <p:spPr bwMode="auto">
            <a:xfrm>
              <a:off x="6553200" y="6245225"/>
              <a:ext cx="2133600" cy="476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r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9pPr>
            </a:lstStyle>
            <a:p>
              <a:fld id="{03239E36-2926-475A-8555-8078F8ABB672}" type="slidenum">
                <a:rPr lang="en-US" smtClean="0"/>
                <a:pPr/>
                <a:t>60</a:t>
              </a:fld>
              <a:endParaRPr lang="en-US"/>
            </a:p>
          </p:txBody>
        </p:sp>
        <p:pic>
          <p:nvPicPr>
            <p:cNvPr id="10" name="Picture 9" descr="forUC02_9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97486"/>
              <a:ext cx="9067800" cy="1560514"/>
            </a:xfrm>
            <a:prstGeom prst="rect">
              <a:avLst/>
            </a:prstGeom>
            <a:solidFill>
              <a:srgbClr val="DDD6E5"/>
            </a:solidFill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-29155" y="5486400"/>
              <a:ext cx="9173155" cy="14065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95528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192" y="858442"/>
          <a:ext cx="1190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5" name="think-cell Slide" r:id="rId7" imgW="360" imgH="360" progId="">
                  <p:embed/>
                </p:oleObj>
              </mc:Choice>
              <mc:Fallback>
                <p:oleObj name="think-cell Slide" r:id="rId7" imgW="360" imgH="360" progId="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2" y="858442"/>
                        <a:ext cx="1190" cy="11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5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1295400" y="381000"/>
            <a:ext cx="9144000" cy="646042"/>
          </a:xfrm>
        </p:spPr>
        <p:txBody>
          <a:bodyPr/>
          <a:lstStyle/>
          <a:p>
            <a:r>
              <a:rPr lang="en-US" dirty="0" smtClean="0"/>
              <a:t>eVSM Software + Services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  <p:custDataLst>
              <p:tags r:id="rId4"/>
            </p:custDataLst>
          </p:nvPr>
        </p:nvSpPr>
        <p:spPr>
          <a:xfrm>
            <a:off x="8572506" y="6478600"/>
            <a:ext cx="571499" cy="379413"/>
          </a:xfrm>
          <a:prstGeom prst="rect">
            <a:avLst/>
          </a:prstGeom>
        </p:spPr>
        <p:txBody>
          <a:bodyPr/>
          <a:lstStyle/>
          <a:p>
            <a:fld id="{FAADACFB-7C71-4E89-89D2-7BBA40B7BFA9}" type="slidenum">
              <a:rPr lang="en-US" smtClean="0"/>
              <a:pPr/>
              <a:t>61</a:t>
            </a:fld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619511" y="1299879"/>
            <a:ext cx="8524494" cy="4918075"/>
          </a:xfrm>
          <a:prstGeom prst="rect">
            <a:avLst/>
          </a:prstGeom>
        </p:spPr>
        <p:txBody>
          <a:bodyPr/>
          <a:lstStyle/>
          <a:p>
            <a:pPr>
              <a:buClrTx/>
              <a:buNone/>
            </a:pPr>
            <a:r>
              <a:rPr lang="en-US" dirty="0" smtClean="0"/>
              <a:t>eVSM Software</a:t>
            </a:r>
            <a:endParaRPr lang="en-US" dirty="0"/>
          </a:p>
          <a:p>
            <a:pPr lvl="1">
              <a:buClrTx/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$448 per license</a:t>
            </a:r>
          </a:p>
          <a:p>
            <a:pPr lvl="1">
              <a:buClrTx/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10% discount (10 or more in one order)</a:t>
            </a:r>
            <a:endParaRPr lang="en-US" sz="2400" dirty="0">
              <a:solidFill>
                <a:schemeClr val="tx1"/>
              </a:solidFill>
            </a:endParaRPr>
          </a:p>
          <a:p>
            <a:pPr>
              <a:buClrTx/>
              <a:buNone/>
            </a:pPr>
            <a:r>
              <a:rPr lang="en-US" dirty="0" smtClean="0"/>
              <a:t>Updates &amp; Support</a:t>
            </a:r>
            <a:endParaRPr lang="en-US" dirty="0"/>
          </a:p>
          <a:p>
            <a:pPr lvl="1">
              <a:buClrTx/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Included in license for first year</a:t>
            </a:r>
            <a:endParaRPr lang="en-US" sz="2400" dirty="0">
              <a:solidFill>
                <a:schemeClr val="tx1"/>
              </a:solidFill>
            </a:endParaRPr>
          </a:p>
          <a:p>
            <a:pPr lvl="1">
              <a:buClrTx/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$99 per license each following year</a:t>
            </a:r>
          </a:p>
          <a:p>
            <a:pPr marL="0" indent="0">
              <a:spcBef>
                <a:spcPts val="900"/>
              </a:spcBef>
              <a:buNone/>
            </a:pPr>
            <a:r>
              <a:rPr lang="en-US" dirty="0" smtClean="0"/>
              <a:t>Training</a:t>
            </a:r>
          </a:p>
          <a:p>
            <a:pPr lvl="1">
              <a:spcBef>
                <a:spcPts val="150"/>
              </a:spcBef>
              <a:spcAft>
                <a:spcPts val="300"/>
              </a:spcAft>
              <a:buClrTx/>
            </a:pPr>
            <a:r>
              <a:rPr lang="en-US" sz="2400" dirty="0" smtClean="0">
                <a:solidFill>
                  <a:schemeClr val="tx1"/>
                </a:solidFill>
              </a:rPr>
              <a:t>On-Site Training</a:t>
            </a:r>
          </a:p>
          <a:p>
            <a:pPr lvl="1">
              <a:spcBef>
                <a:spcPts val="150"/>
              </a:spcBef>
              <a:spcAft>
                <a:spcPts val="300"/>
              </a:spcAft>
              <a:buClrTx/>
            </a:pPr>
            <a:r>
              <a:rPr lang="en-US" sz="2400" dirty="0" smtClean="0">
                <a:solidFill>
                  <a:schemeClr val="tx1"/>
                </a:solidFill>
              </a:rPr>
              <a:t>Public Workshops</a:t>
            </a:r>
          </a:p>
          <a:p>
            <a:pPr>
              <a:buClrTx/>
              <a:buNone/>
            </a:pPr>
            <a:endParaRPr lang="en-US" sz="2800" dirty="0">
              <a:solidFill>
                <a:schemeClr val="tx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6909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VSM &amp; eVSM Workshop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6738" y="1371600"/>
            <a:ext cx="5910262" cy="4648200"/>
          </a:xfrm>
        </p:spPr>
        <p:txBody>
          <a:bodyPr/>
          <a:lstStyle/>
          <a:p>
            <a:r>
              <a:rPr lang="en-US" dirty="0" smtClean="0"/>
              <a:t>3 Day Hands-On Workshop</a:t>
            </a:r>
          </a:p>
          <a:p>
            <a:pPr lvl="1"/>
            <a:r>
              <a:rPr lang="en-US" dirty="0" smtClean="0"/>
              <a:t>Covers all VSM Types</a:t>
            </a:r>
          </a:p>
          <a:p>
            <a:pPr lvl="2"/>
            <a:r>
              <a:rPr lang="en-US" dirty="0" smtClean="0"/>
              <a:t>Plant, Network, Transactional</a:t>
            </a:r>
          </a:p>
          <a:p>
            <a:pPr lvl="1"/>
            <a:r>
              <a:rPr lang="en-US" dirty="0" smtClean="0"/>
              <a:t>Teaches VSM &amp; eVSM</a:t>
            </a:r>
          </a:p>
          <a:p>
            <a:pPr lvl="2"/>
            <a:r>
              <a:rPr lang="en-US" dirty="0" smtClean="0"/>
              <a:t>Starting with wall maps</a:t>
            </a:r>
          </a:p>
          <a:p>
            <a:pPr lvl="1"/>
            <a:r>
              <a:rPr lang="en-US" dirty="0" smtClean="0"/>
              <a:t>Supports improvement cycle</a:t>
            </a:r>
          </a:p>
          <a:p>
            <a:pPr lvl="2"/>
            <a:r>
              <a:rPr lang="en-US" dirty="0" smtClean="0"/>
              <a:t>Current state</a:t>
            </a:r>
          </a:p>
          <a:p>
            <a:pPr lvl="2"/>
            <a:r>
              <a:rPr lang="en-US" dirty="0" smtClean="0"/>
              <a:t>Improvement ideas</a:t>
            </a:r>
          </a:p>
          <a:p>
            <a:pPr lvl="2"/>
            <a:r>
              <a:rPr lang="en-US" dirty="0" smtClean="0"/>
              <a:t>Future State(s)</a:t>
            </a:r>
          </a:p>
          <a:p>
            <a:pPr lvl="2"/>
            <a:r>
              <a:rPr lang="en-US" dirty="0" smtClean="0"/>
              <a:t>Implementation Plan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30495" y="1859998"/>
            <a:ext cx="2201986" cy="286440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5888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3" b="8718"/>
          <a:stretch/>
        </p:blipFill>
        <p:spPr>
          <a:xfrm>
            <a:off x="228600" y="1905000"/>
            <a:ext cx="5791200" cy="32816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Wall Maps Made Easy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 t="6666" r="4167" b="8889"/>
          <a:stretch/>
        </p:blipFill>
        <p:spPr>
          <a:xfrm>
            <a:off x="3657600" y="1312133"/>
            <a:ext cx="5211679" cy="3505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9425" y="2819400"/>
            <a:ext cx="1676250" cy="277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058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Wall maps into eVSM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421975"/>
            <a:ext cx="6546901" cy="431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396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Standard Equations &amp; Charts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295401"/>
            <a:ext cx="5334000" cy="463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998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Equations Export to Excel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Cycle Time Per </a:t>
            </a:r>
            <a:r>
              <a:rPr lang="en-US" dirty="0" smtClean="0"/>
              <a:t>Item </a:t>
            </a:r>
            <a:r>
              <a:rPr lang="en-US" dirty="0"/>
              <a:t>= 'Cycle Time' /('Qty Per Cycle' * 'Stations').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514600"/>
            <a:ext cx="7239000" cy="3030308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1896446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Kaizen Improvements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1295400"/>
            <a:ext cx="4639089" cy="44951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646137"/>
            <a:ext cx="1524000" cy="3058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780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Stencil specific mapping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9275" y="1241175"/>
            <a:ext cx="4872525" cy="485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494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2819400" y="2164382"/>
            <a:ext cx="2418331" cy="3385648"/>
            <a:chOff x="304800" y="2057400"/>
            <a:chExt cx="2667000" cy="3843868"/>
          </a:xfrm>
        </p:grpSpPr>
        <p:sp>
          <p:nvSpPr>
            <p:cNvPr id="25" name="Rectangle 24"/>
            <p:cNvSpPr/>
            <p:nvPr/>
          </p:nvSpPr>
          <p:spPr bwMode="auto">
            <a:xfrm>
              <a:off x="304800" y="2057400"/>
              <a:ext cx="2667000" cy="384386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latin typeface="Verdana" pitchFamily="34" charset="0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7717" y="2438400"/>
              <a:ext cx="2534083" cy="3081868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2362200" y="1828800"/>
            <a:ext cx="2418331" cy="3385648"/>
            <a:chOff x="304800" y="2057400"/>
            <a:chExt cx="2667000" cy="3843868"/>
          </a:xfrm>
        </p:grpSpPr>
        <p:sp>
          <p:nvSpPr>
            <p:cNvPr id="22" name="Rectangle 21"/>
            <p:cNvSpPr/>
            <p:nvPr/>
          </p:nvSpPr>
          <p:spPr bwMode="auto">
            <a:xfrm>
              <a:off x="304800" y="2057400"/>
              <a:ext cx="2667000" cy="384386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latin typeface="Verdana" pitchFamily="34" charset="0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7717" y="2438400"/>
              <a:ext cx="2534083" cy="308186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Manual Based Training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1928037" y="1493219"/>
            <a:ext cx="2418331" cy="3385648"/>
            <a:chOff x="304800" y="2057400"/>
            <a:chExt cx="2667000" cy="3843868"/>
          </a:xfrm>
        </p:grpSpPr>
        <p:sp>
          <p:nvSpPr>
            <p:cNvPr id="6" name="Rectangle 5"/>
            <p:cNvSpPr/>
            <p:nvPr/>
          </p:nvSpPr>
          <p:spPr bwMode="auto">
            <a:xfrm>
              <a:off x="304800" y="2057400"/>
              <a:ext cx="2667000" cy="384386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latin typeface="Verdana" pitchFamily="34" charset="0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7717" y="2438400"/>
              <a:ext cx="2534083" cy="30818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71887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a Value Stream Map?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0600" y="1295401"/>
            <a:ext cx="70866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839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Types of Waste</a:t>
            </a:r>
          </a:p>
        </p:txBody>
      </p:sp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676400"/>
            <a:ext cx="1260475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572000"/>
            <a:ext cx="779463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048000"/>
            <a:ext cx="1084263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048000"/>
            <a:ext cx="1198563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676400"/>
            <a:ext cx="1076325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495800"/>
            <a:ext cx="779463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676400"/>
            <a:ext cx="1225550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572000"/>
            <a:ext cx="12954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9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048000"/>
            <a:ext cx="788988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0" name="Picture 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048000"/>
            <a:ext cx="1143000" cy="105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7980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Hiding the Waste</a:t>
            </a:r>
          </a:p>
        </p:txBody>
      </p:sp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" y="1371600"/>
            <a:ext cx="7277100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5090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BLA_CGzTEKp_F1tmkHwwQ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Q5Yw.uEQEmXLso_0h_A2A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DUdTREXCEqfsIGIe5vRJg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Vx8WaifTkmMzmnqKA6ONQ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mZiDGr3MUmhJ_PhFYabA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Dm.Jc5qL0C8b.KDEoZoB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YDIn4eA3028iYg4tqi_n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Dm.Jc5qL0C8b.KDEoZoB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YDIn4eA3028iYg4tqi_n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kstudp2nE.MEsGdLgAvMA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XRD65o0D0GFddoi9OZFvA"/>
</p:tagLst>
</file>

<file path=ppt/theme/theme1.xml><?xml version="1.0" encoding="utf-8"?>
<a:theme xmlns:a="http://schemas.openxmlformats.org/drawingml/2006/main" name="Profile">
  <a:themeElements>
    <a:clrScheme name="Profile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Profil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Profil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il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Profile</Template>
  <TotalTime>35795</TotalTime>
  <Words>890</Words>
  <Application>Microsoft Office PowerPoint</Application>
  <PresentationFormat>On-screen Show (4:3)</PresentationFormat>
  <Paragraphs>252</Paragraphs>
  <Slides>69</Slides>
  <Notes>13</Notes>
  <HiddenSlides>0</HiddenSlides>
  <MMClips>0</MMClips>
  <ScaleCrop>false</ScaleCrop>
  <HeadingPairs>
    <vt:vector size="8" baseType="variant">
      <vt:variant>
        <vt:lpstr>Theme</vt:lpstr>
      </vt:variant>
      <vt:variant>
        <vt:i4>1</vt:i4>
      </vt:variant>
      <vt:variant>
        <vt:lpstr>Links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2" baseType="lpstr">
      <vt:lpstr>Profile</vt:lpstr>
      <vt:lpstr>C:\Users\Dilesh\OR Simulation\ORSim_9.vsd\Drawing\~Example Map\W_Waiting.22</vt:lpstr>
      <vt:lpstr>think-cell Slide</vt:lpstr>
      <vt:lpstr>PowerPoint Presentation</vt:lpstr>
      <vt:lpstr>eVSM Benefits</vt:lpstr>
      <vt:lpstr>PowerPoint Presentation</vt:lpstr>
      <vt:lpstr>Value Stream Map</vt:lpstr>
      <vt:lpstr>Lean Principles</vt:lpstr>
      <vt:lpstr>VSM - Learning To See</vt:lpstr>
      <vt:lpstr>What’s a Value Stream Map?</vt:lpstr>
      <vt:lpstr>Types of Waste</vt:lpstr>
      <vt:lpstr>Hiding the Waste</vt:lpstr>
      <vt:lpstr>Lead Time, Capacity, Cost</vt:lpstr>
      <vt:lpstr>Continuous Improvement </vt:lpstr>
      <vt:lpstr>Waste Removal</vt:lpstr>
      <vt:lpstr>Map Focus</vt:lpstr>
      <vt:lpstr>Lean / Value Stream Types</vt:lpstr>
      <vt:lpstr>Why Value Stream Mapping</vt:lpstr>
      <vt:lpstr>Improvement Cycle</vt:lpstr>
      <vt:lpstr>PowerPoint Presentation</vt:lpstr>
      <vt:lpstr>Why eVSM?</vt:lpstr>
      <vt:lpstr>PowerPoint Presentation</vt:lpstr>
      <vt:lpstr>eVSM Benefits</vt:lpstr>
      <vt:lpstr>Visualize Improvements</vt:lpstr>
      <vt:lpstr>eVSM Benefit</vt:lpstr>
      <vt:lpstr>eVSM Group Vision</vt:lpstr>
      <vt:lpstr>PowerPoint Presentation</vt:lpstr>
      <vt:lpstr>eVSM v8 Architecture</vt:lpstr>
      <vt:lpstr>Visio + Excel Base</vt:lpstr>
      <vt:lpstr>VSM Engine</vt:lpstr>
      <vt:lpstr>VSM Designer</vt:lpstr>
      <vt:lpstr>VSM Applications &amp; Wizards</vt:lpstr>
      <vt:lpstr>eVSM v8 Platform</vt:lpstr>
      <vt:lpstr>eVSM Platform</vt:lpstr>
      <vt:lpstr>eVSM v8 / Features</vt:lpstr>
      <vt:lpstr>PowerPoint Presentation</vt:lpstr>
      <vt:lpstr>Where does eVSM help ?</vt:lpstr>
      <vt:lpstr>eVSM v8 / VSM Types</vt:lpstr>
      <vt:lpstr>What’s in each VSM Type</vt:lpstr>
      <vt:lpstr>What is a Quick Stencil?</vt:lpstr>
      <vt:lpstr>Automated Calculation</vt:lpstr>
      <vt:lpstr>Automated Charts</vt:lpstr>
      <vt:lpstr>PowerPoint Presentation</vt:lpstr>
      <vt:lpstr>Quick Manufacturing Concepts</vt:lpstr>
      <vt:lpstr>Quick Manufacturing Map</vt:lpstr>
      <vt:lpstr>Quick Processing Concepts</vt:lpstr>
      <vt:lpstr>Quick Processing Map</vt:lpstr>
      <vt:lpstr>Quick Enterprise Concepts</vt:lpstr>
      <vt:lpstr>Quick Enterprise Map</vt:lpstr>
      <vt:lpstr>Quick Transactional Concepts</vt:lpstr>
      <vt:lpstr>Quick Transactional Map</vt:lpstr>
      <vt:lpstr>Quick Healthcare Concepts</vt:lpstr>
      <vt:lpstr>Quick Healthcare Map</vt:lpstr>
      <vt:lpstr>Mfg Network Map</vt:lpstr>
      <vt:lpstr>Proc Network Map</vt:lpstr>
      <vt:lpstr>Wizards</vt:lpstr>
      <vt:lpstr>Quick Mfg Multi Station Wizard</vt:lpstr>
      <vt:lpstr>Quick Proc Multi Station Wizard</vt:lpstr>
      <vt:lpstr>Kanban Wizard</vt:lpstr>
      <vt:lpstr>Facility Time Wizard</vt:lpstr>
      <vt:lpstr>EPEI Wizard</vt:lpstr>
      <vt:lpstr>Spaghetti Diagramming</vt:lpstr>
      <vt:lpstr>PowerPoint Presentation</vt:lpstr>
      <vt:lpstr>eVSM Software + Services</vt:lpstr>
      <vt:lpstr>VSM &amp; eVSM Workshop</vt:lpstr>
      <vt:lpstr>Wall Maps Made Easy</vt:lpstr>
      <vt:lpstr>Wall maps into eVSM</vt:lpstr>
      <vt:lpstr>Standard Equations &amp; Charts</vt:lpstr>
      <vt:lpstr>Equations Export to Excel</vt:lpstr>
      <vt:lpstr>Kaizen Improvements</vt:lpstr>
      <vt:lpstr>Stencil specific mapping </vt:lpstr>
      <vt:lpstr>Manual Based Training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eVSM Training</dc:title>
  <dc:creator>Herman Ranpuria</dc:creator>
  <cp:lastModifiedBy>Dilesh Patel</cp:lastModifiedBy>
  <cp:revision>650</cp:revision>
  <cp:lastPrinted>2014-04-08T18:33:39Z</cp:lastPrinted>
  <dcterms:created xsi:type="dcterms:W3CDTF">2005-03-23T18:17:41Z</dcterms:created>
  <dcterms:modified xsi:type="dcterms:W3CDTF">2015-01-26T20:19:38Z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5</vt:i4>
  </property>
</Properties>
</file>